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sldIdLst>
    <p:sldId id="618" r:id="rId5"/>
    <p:sldId id="257" r:id="rId6"/>
    <p:sldId id="272" r:id="rId7"/>
    <p:sldId id="274" r:id="rId8"/>
    <p:sldId id="275" r:id="rId9"/>
    <p:sldId id="276" r:id="rId10"/>
    <p:sldId id="307" r:id="rId11"/>
    <p:sldId id="308" r:id="rId12"/>
    <p:sldId id="309" r:id="rId13"/>
    <p:sldId id="310" r:id="rId14"/>
    <p:sldId id="281" r:id="rId15"/>
    <p:sldId id="282" r:id="rId16"/>
    <p:sldId id="311" r:id="rId17"/>
    <p:sldId id="312" r:id="rId18"/>
    <p:sldId id="313" r:id="rId19"/>
    <p:sldId id="314" r:id="rId20"/>
    <p:sldId id="287" r:id="rId21"/>
    <p:sldId id="288" r:id="rId22"/>
    <p:sldId id="315" r:id="rId23"/>
    <p:sldId id="316" r:id="rId24"/>
    <p:sldId id="317" r:id="rId25"/>
    <p:sldId id="291" r:id="rId26"/>
    <p:sldId id="318" r:id="rId27"/>
    <p:sldId id="319" r:id="rId28"/>
    <p:sldId id="320" r:id="rId29"/>
    <p:sldId id="296" r:id="rId30"/>
    <p:sldId id="297" r:id="rId31"/>
    <p:sldId id="321" r:id="rId32"/>
    <p:sldId id="322" r:id="rId33"/>
    <p:sldId id="323" r:id="rId34"/>
    <p:sldId id="324" r:id="rId35"/>
    <p:sldId id="325" r:id="rId36"/>
    <p:sldId id="326" r:id="rId37"/>
    <p:sldId id="304" r:id="rId38"/>
    <p:sldId id="305" r:id="rId39"/>
    <p:sldId id="6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01E"/>
    <a:srgbClr val="F4F0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223E7-7FB0-4B88-AB35-149B2E71A0A7}" v="341" dt="2022-08-08T12:00:36.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i-Pekka Leskinen" userId="5671d403-d649-409e-9542-90a9028b2fb2" providerId="ADAL" clId="{90E223E7-7FB0-4B88-AB35-149B2E71A0A7}"/>
    <pc:docChg chg="custSel delSld modSld">
      <pc:chgData name="Olli-Pekka Leskinen" userId="5671d403-d649-409e-9542-90a9028b2fb2" providerId="ADAL" clId="{90E223E7-7FB0-4B88-AB35-149B2E71A0A7}" dt="2022-08-11T12:42:51.418" v="513" actId="20577"/>
      <pc:docMkLst>
        <pc:docMk/>
      </pc:docMkLst>
      <pc:sldChg chg="delSp mod">
        <pc:chgData name="Olli-Pekka Leskinen" userId="5671d403-d649-409e-9542-90a9028b2fb2" providerId="ADAL" clId="{90E223E7-7FB0-4B88-AB35-149B2E71A0A7}" dt="2022-08-08T11:30:13.758" v="79" actId="478"/>
        <pc:sldMkLst>
          <pc:docMk/>
          <pc:sldMk cId="2270402172" sldId="257"/>
        </pc:sldMkLst>
        <pc:spChg chg="del">
          <ac:chgData name="Olli-Pekka Leskinen" userId="5671d403-d649-409e-9542-90a9028b2fb2" providerId="ADAL" clId="{90E223E7-7FB0-4B88-AB35-149B2E71A0A7}" dt="2022-08-08T11:30:13.758" v="79" actId="478"/>
          <ac:spMkLst>
            <pc:docMk/>
            <pc:sldMk cId="2270402172" sldId="257"/>
            <ac:spMk id="6" creationId="{543D6CED-886F-493A-9958-115B18E96F41}"/>
          </ac:spMkLst>
        </pc:spChg>
      </pc:sldChg>
      <pc:sldChg chg="del">
        <pc:chgData name="Olli-Pekka Leskinen" userId="5671d403-d649-409e-9542-90a9028b2fb2" providerId="ADAL" clId="{90E223E7-7FB0-4B88-AB35-149B2E71A0A7}" dt="2022-08-08T11:27:57.956" v="16" actId="47"/>
        <pc:sldMkLst>
          <pc:docMk/>
          <pc:sldMk cId="1059266872" sldId="259"/>
        </pc:sldMkLst>
      </pc:sldChg>
      <pc:sldChg chg="delSp mod">
        <pc:chgData name="Olli-Pekka Leskinen" userId="5671d403-d649-409e-9542-90a9028b2fb2" providerId="ADAL" clId="{90E223E7-7FB0-4B88-AB35-149B2E71A0A7}" dt="2022-08-08T11:30:17.052" v="80" actId="478"/>
        <pc:sldMkLst>
          <pc:docMk/>
          <pc:sldMk cId="2693792433" sldId="272"/>
        </pc:sldMkLst>
        <pc:spChg chg="del">
          <ac:chgData name="Olli-Pekka Leskinen" userId="5671d403-d649-409e-9542-90a9028b2fb2" providerId="ADAL" clId="{90E223E7-7FB0-4B88-AB35-149B2E71A0A7}" dt="2022-08-08T11:30:17.052" v="80" actId="478"/>
          <ac:spMkLst>
            <pc:docMk/>
            <pc:sldMk cId="2693792433" sldId="272"/>
            <ac:spMk id="6" creationId="{543D6CED-886F-493A-9958-115B18E96F41}"/>
          </ac:spMkLst>
        </pc:spChg>
      </pc:sldChg>
      <pc:sldChg chg="delSp modSp mod modNotesTx">
        <pc:chgData name="Olli-Pekka Leskinen" userId="5671d403-d649-409e-9542-90a9028b2fb2" providerId="ADAL" clId="{90E223E7-7FB0-4B88-AB35-149B2E71A0A7}" dt="2022-08-08T11:41:46.045" v="244" actId="20577"/>
        <pc:sldMkLst>
          <pc:docMk/>
          <pc:sldMk cId="2591798025" sldId="274"/>
        </pc:sldMkLst>
        <pc:spChg chg="del">
          <ac:chgData name="Olli-Pekka Leskinen" userId="5671d403-d649-409e-9542-90a9028b2fb2" providerId="ADAL" clId="{90E223E7-7FB0-4B88-AB35-149B2E71A0A7}" dt="2022-08-08T11:30:36.730" v="87" actId="478"/>
          <ac:spMkLst>
            <pc:docMk/>
            <pc:sldMk cId="2591798025" sldId="274"/>
            <ac:spMk id="5" creationId="{8797C845-871F-4C49-91F7-C5B66CB449D1}"/>
          </ac:spMkLst>
        </pc:spChg>
        <pc:spChg chg="mod">
          <ac:chgData name="Olli-Pekka Leskinen" userId="5671d403-d649-409e-9542-90a9028b2fb2" providerId="ADAL" clId="{90E223E7-7FB0-4B88-AB35-149B2E71A0A7}" dt="2022-08-08T11:30:32.720" v="86" actId="27636"/>
          <ac:spMkLst>
            <pc:docMk/>
            <pc:sldMk cId="2591798025" sldId="274"/>
            <ac:spMk id="8" creationId="{1248FD75-B8BC-461E-9925-0B9D54F45956}"/>
          </ac:spMkLst>
        </pc:spChg>
      </pc:sldChg>
      <pc:sldChg chg="delSp mod">
        <pc:chgData name="Olli-Pekka Leskinen" userId="5671d403-d649-409e-9542-90a9028b2fb2" providerId="ADAL" clId="{90E223E7-7FB0-4B88-AB35-149B2E71A0A7}" dt="2022-08-08T11:31:01.322" v="88" actId="478"/>
        <pc:sldMkLst>
          <pc:docMk/>
          <pc:sldMk cId="244304277" sldId="275"/>
        </pc:sldMkLst>
        <pc:spChg chg="del">
          <ac:chgData name="Olli-Pekka Leskinen" userId="5671d403-d649-409e-9542-90a9028b2fb2" providerId="ADAL" clId="{90E223E7-7FB0-4B88-AB35-149B2E71A0A7}" dt="2022-08-08T11:31:01.322" v="88" actId="478"/>
          <ac:spMkLst>
            <pc:docMk/>
            <pc:sldMk cId="244304277" sldId="275"/>
            <ac:spMk id="5" creationId="{8797C845-871F-4C49-91F7-C5B66CB449D1}"/>
          </ac:spMkLst>
        </pc:spChg>
      </pc:sldChg>
      <pc:sldChg chg="delSp modSp mod modAnim modNotesTx">
        <pc:chgData name="Olli-Pekka Leskinen" userId="5671d403-d649-409e-9542-90a9028b2fb2" providerId="ADAL" clId="{90E223E7-7FB0-4B88-AB35-149B2E71A0A7}" dt="2022-08-08T11:50:55.349" v="480" actId="20577"/>
        <pc:sldMkLst>
          <pc:docMk/>
          <pc:sldMk cId="4054593615" sldId="281"/>
        </pc:sldMkLst>
        <pc:spChg chg="del">
          <ac:chgData name="Olli-Pekka Leskinen" userId="5671d403-d649-409e-9542-90a9028b2fb2" providerId="ADAL" clId="{90E223E7-7FB0-4B88-AB35-149B2E71A0A7}" dt="2022-08-08T11:32:05.842" v="91" actId="478"/>
          <ac:spMkLst>
            <pc:docMk/>
            <pc:sldMk cId="4054593615" sldId="281"/>
            <ac:spMk id="5" creationId="{36CF855C-3BE5-47B7-AFED-8260D7D51A04}"/>
          </ac:spMkLst>
        </pc:spChg>
        <pc:spChg chg="mod">
          <ac:chgData name="Olli-Pekka Leskinen" userId="5671d403-d649-409e-9542-90a9028b2fb2" providerId="ADAL" clId="{90E223E7-7FB0-4B88-AB35-149B2E71A0A7}" dt="2022-08-08T11:41:03.730" v="243" actId="404"/>
          <ac:spMkLst>
            <pc:docMk/>
            <pc:sldMk cId="4054593615" sldId="281"/>
            <ac:spMk id="9" creationId="{F6A51AF7-81AA-4810-B66F-93FE10659358}"/>
          </ac:spMkLst>
        </pc:spChg>
        <pc:spChg chg="mod">
          <ac:chgData name="Olli-Pekka Leskinen" userId="5671d403-d649-409e-9542-90a9028b2fb2" providerId="ADAL" clId="{90E223E7-7FB0-4B88-AB35-149B2E71A0A7}" dt="2022-08-08T11:50:51.947" v="479" actId="5793"/>
          <ac:spMkLst>
            <pc:docMk/>
            <pc:sldMk cId="4054593615" sldId="281"/>
            <ac:spMk id="10" creationId="{184A7BA2-CA0C-4768-8453-F4080AD4C6E3}"/>
          </ac:spMkLst>
        </pc:spChg>
      </pc:sldChg>
      <pc:sldChg chg="delSp mod">
        <pc:chgData name="Olli-Pekka Leskinen" userId="5671d403-d649-409e-9542-90a9028b2fb2" providerId="ADAL" clId="{90E223E7-7FB0-4B88-AB35-149B2E71A0A7}" dt="2022-08-08T11:32:01.831" v="90" actId="478"/>
        <pc:sldMkLst>
          <pc:docMk/>
          <pc:sldMk cId="641286389" sldId="282"/>
        </pc:sldMkLst>
        <pc:spChg chg="del">
          <ac:chgData name="Olli-Pekka Leskinen" userId="5671d403-d649-409e-9542-90a9028b2fb2" providerId="ADAL" clId="{90E223E7-7FB0-4B88-AB35-149B2E71A0A7}" dt="2022-08-08T11:32:01.831" v="90" actId="478"/>
          <ac:spMkLst>
            <pc:docMk/>
            <pc:sldMk cId="641286389" sldId="282"/>
            <ac:spMk id="5" creationId="{36CF855C-3BE5-47B7-AFED-8260D7D51A04}"/>
          </ac:spMkLst>
        </pc:spChg>
      </pc:sldChg>
      <pc:sldChg chg="delSp modSp mod modAnim modNotesTx">
        <pc:chgData name="Olli-Pekka Leskinen" userId="5671d403-d649-409e-9542-90a9028b2fb2" providerId="ADAL" clId="{90E223E7-7FB0-4B88-AB35-149B2E71A0A7}" dt="2022-08-08T11:44:51.143" v="267" actId="20577"/>
        <pc:sldMkLst>
          <pc:docMk/>
          <pc:sldMk cId="2922331369" sldId="287"/>
        </pc:sldMkLst>
        <pc:spChg chg="del">
          <ac:chgData name="Olli-Pekka Leskinen" userId="5671d403-d649-409e-9542-90a9028b2fb2" providerId="ADAL" clId="{90E223E7-7FB0-4B88-AB35-149B2E71A0A7}" dt="2022-08-08T11:35:06.865" v="130" actId="478"/>
          <ac:spMkLst>
            <pc:docMk/>
            <pc:sldMk cId="2922331369" sldId="287"/>
            <ac:spMk id="5" creationId="{36CF855C-3BE5-47B7-AFED-8260D7D51A04}"/>
          </ac:spMkLst>
        </pc:spChg>
        <pc:spChg chg="mod">
          <ac:chgData name="Olli-Pekka Leskinen" userId="5671d403-d649-409e-9542-90a9028b2fb2" providerId="ADAL" clId="{90E223E7-7FB0-4B88-AB35-149B2E71A0A7}" dt="2022-08-08T11:40:57.378" v="242" actId="404"/>
          <ac:spMkLst>
            <pc:docMk/>
            <pc:sldMk cId="2922331369" sldId="287"/>
            <ac:spMk id="9" creationId="{1F41E56B-05F2-4820-A042-D9D99AF976C6}"/>
          </ac:spMkLst>
        </pc:spChg>
        <pc:spChg chg="mod">
          <ac:chgData name="Olli-Pekka Leskinen" userId="5671d403-d649-409e-9542-90a9028b2fb2" providerId="ADAL" clId="{90E223E7-7FB0-4B88-AB35-149B2E71A0A7}" dt="2022-08-08T11:34:46.022" v="128" actId="27636"/>
          <ac:spMkLst>
            <pc:docMk/>
            <pc:sldMk cId="2922331369" sldId="287"/>
            <ac:spMk id="10" creationId="{C6F1AF20-2B6E-485E-A25F-85C13E7491B7}"/>
          </ac:spMkLst>
        </pc:spChg>
      </pc:sldChg>
      <pc:sldChg chg="delSp mod">
        <pc:chgData name="Olli-Pekka Leskinen" userId="5671d403-d649-409e-9542-90a9028b2fb2" providerId="ADAL" clId="{90E223E7-7FB0-4B88-AB35-149B2E71A0A7}" dt="2022-08-08T11:35:04.129" v="129" actId="478"/>
        <pc:sldMkLst>
          <pc:docMk/>
          <pc:sldMk cId="3842616240" sldId="288"/>
        </pc:sldMkLst>
        <pc:spChg chg="del">
          <ac:chgData name="Olli-Pekka Leskinen" userId="5671d403-d649-409e-9542-90a9028b2fb2" providerId="ADAL" clId="{90E223E7-7FB0-4B88-AB35-149B2E71A0A7}" dt="2022-08-08T11:35:04.129" v="129" actId="478"/>
          <ac:spMkLst>
            <pc:docMk/>
            <pc:sldMk cId="3842616240" sldId="288"/>
            <ac:spMk id="5" creationId="{36CF855C-3BE5-47B7-AFED-8260D7D51A04}"/>
          </ac:spMkLst>
        </pc:spChg>
      </pc:sldChg>
      <pc:sldChg chg="modSp modNotesTx">
        <pc:chgData name="Olli-Pekka Leskinen" userId="5671d403-d649-409e-9542-90a9028b2fb2" providerId="ADAL" clId="{90E223E7-7FB0-4B88-AB35-149B2E71A0A7}" dt="2022-08-08T11:47:31.710" v="330" actId="20577"/>
        <pc:sldMkLst>
          <pc:docMk/>
          <pc:sldMk cId="2055322268" sldId="291"/>
        </pc:sldMkLst>
        <pc:spChg chg="mod">
          <ac:chgData name="Olli-Pekka Leskinen" userId="5671d403-d649-409e-9542-90a9028b2fb2" providerId="ADAL" clId="{90E223E7-7FB0-4B88-AB35-149B2E71A0A7}" dt="2022-08-08T11:47:24.956" v="329" actId="20577"/>
          <ac:spMkLst>
            <pc:docMk/>
            <pc:sldMk cId="2055322268" sldId="291"/>
            <ac:spMk id="15" creationId="{0F1BAF6A-66E8-43E3-A1F0-6429B8F64CFA}"/>
          </ac:spMkLst>
        </pc:spChg>
      </pc:sldChg>
      <pc:sldChg chg="delSp modSp mod modAnim modNotesTx">
        <pc:chgData name="Olli-Pekka Leskinen" userId="5671d403-d649-409e-9542-90a9028b2fb2" providerId="ADAL" clId="{90E223E7-7FB0-4B88-AB35-149B2E71A0A7}" dt="2022-08-08T11:48:59.590" v="435" actId="20577"/>
        <pc:sldMkLst>
          <pc:docMk/>
          <pc:sldMk cId="440448742" sldId="296"/>
        </pc:sldMkLst>
        <pc:spChg chg="del">
          <ac:chgData name="Olli-Pekka Leskinen" userId="5671d403-d649-409e-9542-90a9028b2fb2" providerId="ADAL" clId="{90E223E7-7FB0-4B88-AB35-149B2E71A0A7}" dt="2022-08-08T11:35:12.609" v="131" actId="478"/>
          <ac:spMkLst>
            <pc:docMk/>
            <pc:sldMk cId="440448742" sldId="296"/>
            <ac:spMk id="5" creationId="{8797C845-871F-4C49-91F7-C5B66CB449D1}"/>
          </ac:spMkLst>
        </pc:spChg>
        <pc:spChg chg="mod">
          <ac:chgData name="Olli-Pekka Leskinen" userId="5671d403-d649-409e-9542-90a9028b2fb2" providerId="ADAL" clId="{90E223E7-7FB0-4B88-AB35-149B2E71A0A7}" dt="2022-08-08T11:40:43.327" v="241" actId="404"/>
          <ac:spMkLst>
            <pc:docMk/>
            <pc:sldMk cId="440448742" sldId="296"/>
            <ac:spMk id="11" creationId="{9F138279-1684-47FD-B746-EEE5179EA241}"/>
          </ac:spMkLst>
        </pc:spChg>
        <pc:spChg chg="mod">
          <ac:chgData name="Olli-Pekka Leskinen" userId="5671d403-d649-409e-9542-90a9028b2fb2" providerId="ADAL" clId="{90E223E7-7FB0-4B88-AB35-149B2E71A0A7}" dt="2022-08-08T11:38:44.292" v="212" actId="255"/>
          <ac:spMkLst>
            <pc:docMk/>
            <pc:sldMk cId="440448742" sldId="296"/>
            <ac:spMk id="12" creationId="{0674B55F-4038-40B6-8019-821E93D50513}"/>
          </ac:spMkLst>
        </pc:spChg>
      </pc:sldChg>
      <pc:sldChg chg="delSp mod">
        <pc:chgData name="Olli-Pekka Leskinen" userId="5671d403-d649-409e-9542-90a9028b2fb2" providerId="ADAL" clId="{90E223E7-7FB0-4B88-AB35-149B2E71A0A7}" dt="2022-08-08T11:38:52.853" v="213" actId="478"/>
        <pc:sldMkLst>
          <pc:docMk/>
          <pc:sldMk cId="2411958159" sldId="297"/>
        </pc:sldMkLst>
        <pc:spChg chg="del">
          <ac:chgData name="Olli-Pekka Leskinen" userId="5671d403-d649-409e-9542-90a9028b2fb2" providerId="ADAL" clId="{90E223E7-7FB0-4B88-AB35-149B2E71A0A7}" dt="2022-08-08T11:38:52.853" v="213" actId="478"/>
          <ac:spMkLst>
            <pc:docMk/>
            <pc:sldMk cId="2411958159" sldId="297"/>
            <ac:spMk id="5" creationId="{8797C845-871F-4C49-91F7-C5B66CB449D1}"/>
          </ac:spMkLst>
        </pc:spChg>
      </pc:sldChg>
      <pc:sldChg chg="delSp modSp mod modAnim">
        <pc:chgData name="Olli-Pekka Leskinen" userId="5671d403-d649-409e-9542-90a9028b2fb2" providerId="ADAL" clId="{90E223E7-7FB0-4B88-AB35-149B2E71A0A7}" dt="2022-08-08T11:40:27.313" v="240" actId="404"/>
        <pc:sldMkLst>
          <pc:docMk/>
          <pc:sldMk cId="1897478339" sldId="304"/>
        </pc:sldMkLst>
        <pc:spChg chg="del">
          <ac:chgData name="Olli-Pekka Leskinen" userId="5671d403-d649-409e-9542-90a9028b2fb2" providerId="ADAL" clId="{90E223E7-7FB0-4B88-AB35-149B2E71A0A7}" dt="2022-08-08T11:39:35.949" v="235" actId="478"/>
          <ac:spMkLst>
            <pc:docMk/>
            <pc:sldMk cId="1897478339" sldId="304"/>
            <ac:spMk id="5" creationId="{8797C845-871F-4C49-91F7-C5B66CB449D1}"/>
          </ac:spMkLst>
        </pc:spChg>
        <pc:spChg chg="mod">
          <ac:chgData name="Olli-Pekka Leskinen" userId="5671d403-d649-409e-9542-90a9028b2fb2" providerId="ADAL" clId="{90E223E7-7FB0-4B88-AB35-149B2E71A0A7}" dt="2022-08-08T11:40:27.313" v="240" actId="404"/>
          <ac:spMkLst>
            <pc:docMk/>
            <pc:sldMk cId="1897478339" sldId="304"/>
            <ac:spMk id="8" creationId="{DC17842D-43AF-469A-80D5-07946B5A3531}"/>
          </ac:spMkLst>
        </pc:spChg>
        <pc:spChg chg="mod">
          <ac:chgData name="Olli-Pekka Leskinen" userId="5671d403-d649-409e-9542-90a9028b2fb2" providerId="ADAL" clId="{90E223E7-7FB0-4B88-AB35-149B2E71A0A7}" dt="2022-08-08T11:39:29.158" v="234" actId="20577"/>
          <ac:spMkLst>
            <pc:docMk/>
            <pc:sldMk cId="1897478339" sldId="304"/>
            <ac:spMk id="10" creationId="{68003C6E-C90B-4430-A48C-FADA9F4777ED}"/>
          </ac:spMkLst>
        </pc:spChg>
      </pc:sldChg>
      <pc:sldChg chg="delSp mod">
        <pc:chgData name="Olli-Pekka Leskinen" userId="5671d403-d649-409e-9542-90a9028b2fb2" providerId="ADAL" clId="{90E223E7-7FB0-4B88-AB35-149B2E71A0A7}" dt="2022-08-08T11:39:38.894" v="236" actId="478"/>
        <pc:sldMkLst>
          <pc:docMk/>
          <pc:sldMk cId="3191444950" sldId="305"/>
        </pc:sldMkLst>
        <pc:spChg chg="del">
          <ac:chgData name="Olli-Pekka Leskinen" userId="5671d403-d649-409e-9542-90a9028b2fb2" providerId="ADAL" clId="{90E223E7-7FB0-4B88-AB35-149B2E71A0A7}" dt="2022-08-08T11:39:38.894" v="236" actId="478"/>
          <ac:spMkLst>
            <pc:docMk/>
            <pc:sldMk cId="3191444950" sldId="305"/>
            <ac:spMk id="5" creationId="{8797C845-871F-4C49-91F7-C5B66CB449D1}"/>
          </ac:spMkLst>
        </pc:spChg>
      </pc:sldChg>
      <pc:sldChg chg="del">
        <pc:chgData name="Olli-Pekka Leskinen" userId="5671d403-d649-409e-9542-90a9028b2fb2" providerId="ADAL" clId="{90E223E7-7FB0-4B88-AB35-149B2E71A0A7}" dt="2022-08-08T11:40:14.660" v="237" actId="47"/>
        <pc:sldMkLst>
          <pc:docMk/>
          <pc:sldMk cId="295154845" sldId="306"/>
        </pc:sldMkLst>
      </pc:sldChg>
      <pc:sldChg chg="modNotesTx">
        <pc:chgData name="Olli-Pekka Leskinen" userId="5671d403-d649-409e-9542-90a9028b2fb2" providerId="ADAL" clId="{90E223E7-7FB0-4B88-AB35-149B2E71A0A7}" dt="2022-08-08T11:49:52.843" v="451" actId="20577"/>
        <pc:sldMkLst>
          <pc:docMk/>
          <pc:sldMk cId="1594733767" sldId="308"/>
        </pc:sldMkLst>
      </pc:sldChg>
      <pc:sldChg chg="modNotesTx">
        <pc:chgData name="Olli-Pekka Leskinen" userId="5671d403-d649-409e-9542-90a9028b2fb2" providerId="ADAL" clId="{90E223E7-7FB0-4B88-AB35-149B2E71A0A7}" dt="2022-08-08T11:42:30.844" v="245" actId="20577"/>
        <pc:sldMkLst>
          <pc:docMk/>
          <pc:sldMk cId="797081303" sldId="310"/>
        </pc:sldMkLst>
      </pc:sldChg>
      <pc:sldChg chg="modSp modNotesTx">
        <pc:chgData name="Olli-Pekka Leskinen" userId="5671d403-d649-409e-9542-90a9028b2fb2" providerId="ADAL" clId="{90E223E7-7FB0-4B88-AB35-149B2E71A0A7}" dt="2022-08-08T11:44:04.059" v="266" actId="20577"/>
        <pc:sldMkLst>
          <pc:docMk/>
          <pc:sldMk cId="2154570709" sldId="313"/>
        </pc:sldMkLst>
        <pc:spChg chg="mod">
          <ac:chgData name="Olli-Pekka Leskinen" userId="5671d403-d649-409e-9542-90a9028b2fb2" providerId="ADAL" clId="{90E223E7-7FB0-4B88-AB35-149B2E71A0A7}" dt="2022-08-08T11:43:40.795" v="265" actId="20577"/>
          <ac:spMkLst>
            <pc:docMk/>
            <pc:sldMk cId="2154570709" sldId="313"/>
            <ac:spMk id="19" creationId="{E2980B62-89BA-40F9-BC5D-6E5C05C51A02}"/>
          </ac:spMkLst>
        </pc:spChg>
      </pc:sldChg>
      <pc:sldChg chg="modNotesTx">
        <pc:chgData name="Olli-Pekka Leskinen" userId="5671d403-d649-409e-9542-90a9028b2fb2" providerId="ADAL" clId="{90E223E7-7FB0-4B88-AB35-149B2E71A0A7}" dt="2022-08-08T11:51:23.421" v="481" actId="20577"/>
        <pc:sldMkLst>
          <pc:docMk/>
          <pc:sldMk cId="1554702862" sldId="314"/>
        </pc:sldMkLst>
      </pc:sldChg>
      <pc:sldChg chg="modNotesTx">
        <pc:chgData name="Olli-Pekka Leskinen" userId="5671d403-d649-409e-9542-90a9028b2fb2" providerId="ADAL" clId="{90E223E7-7FB0-4B88-AB35-149B2E71A0A7}" dt="2022-08-08T11:45:47.523" v="270" actId="20577"/>
        <pc:sldMkLst>
          <pc:docMk/>
          <pc:sldMk cId="3389856087" sldId="317"/>
        </pc:sldMkLst>
      </pc:sldChg>
      <pc:sldChg chg="delSp mod delAnim modNotesTx">
        <pc:chgData name="Olli-Pekka Leskinen" userId="5671d403-d649-409e-9542-90a9028b2fb2" providerId="ADAL" clId="{90E223E7-7FB0-4B88-AB35-149B2E71A0A7}" dt="2022-08-08T11:47:46.446" v="332" actId="6549"/>
        <pc:sldMkLst>
          <pc:docMk/>
          <pc:sldMk cId="2359721233" sldId="318"/>
        </pc:sldMkLst>
        <pc:spChg chg="del">
          <ac:chgData name="Olli-Pekka Leskinen" userId="5671d403-d649-409e-9542-90a9028b2fb2" providerId="ADAL" clId="{90E223E7-7FB0-4B88-AB35-149B2E71A0A7}" dt="2022-08-08T11:47:44.135" v="331" actId="478"/>
          <ac:spMkLst>
            <pc:docMk/>
            <pc:sldMk cId="2359721233" sldId="318"/>
            <ac:spMk id="24" creationId="{CC1ED73D-8155-4141-8CE6-11280ED9CEC2}"/>
          </ac:spMkLst>
        </pc:spChg>
      </pc:sldChg>
      <pc:sldChg chg="modSp modNotesTx">
        <pc:chgData name="Olli-Pekka Leskinen" userId="5671d403-d649-409e-9542-90a9028b2fb2" providerId="ADAL" clId="{90E223E7-7FB0-4B88-AB35-149B2E71A0A7}" dt="2022-08-08T11:48:46.553" v="434" actId="20577"/>
        <pc:sldMkLst>
          <pc:docMk/>
          <pc:sldMk cId="1180959623" sldId="320"/>
        </pc:sldMkLst>
        <pc:spChg chg="mod">
          <ac:chgData name="Olli-Pekka Leskinen" userId="5671d403-d649-409e-9542-90a9028b2fb2" providerId="ADAL" clId="{90E223E7-7FB0-4B88-AB35-149B2E71A0A7}" dt="2022-08-08T11:48:42.762" v="433" actId="20577"/>
          <ac:spMkLst>
            <pc:docMk/>
            <pc:sldMk cId="1180959623" sldId="320"/>
            <ac:spMk id="20" creationId="{07E5661F-1BC6-4480-A63C-EDE88CF08AE2}"/>
          </ac:spMkLst>
        </pc:spChg>
      </pc:sldChg>
      <pc:sldChg chg="modSp mod">
        <pc:chgData name="Olli-Pekka Leskinen" userId="5671d403-d649-409e-9542-90a9028b2fb2" providerId="ADAL" clId="{90E223E7-7FB0-4B88-AB35-149B2E71A0A7}" dt="2022-08-11T12:42:51.418" v="513" actId="20577"/>
        <pc:sldMkLst>
          <pc:docMk/>
          <pc:sldMk cId="36154220" sldId="617"/>
        </pc:sldMkLst>
        <pc:spChg chg="mod">
          <ac:chgData name="Olli-Pekka Leskinen" userId="5671d403-d649-409e-9542-90a9028b2fb2" providerId="ADAL" clId="{90E223E7-7FB0-4B88-AB35-149B2E71A0A7}" dt="2022-08-11T12:42:51.418" v="513" actId="20577"/>
          <ac:spMkLst>
            <pc:docMk/>
            <pc:sldMk cId="36154220" sldId="617"/>
            <ac:spMk id="2" creationId="{DE2E03AC-BD7E-41E8-A810-80E2B1662807}"/>
          </ac:spMkLst>
        </pc:spChg>
      </pc:sldChg>
      <pc:sldChg chg="modSp mod">
        <pc:chgData name="Olli-Pekka Leskinen" userId="5671d403-d649-409e-9542-90a9028b2fb2" providerId="ADAL" clId="{90E223E7-7FB0-4B88-AB35-149B2E71A0A7}" dt="2022-08-08T11:28:19.333" v="78" actId="20577"/>
        <pc:sldMkLst>
          <pc:docMk/>
          <pc:sldMk cId="85774112" sldId="618"/>
        </pc:sldMkLst>
        <pc:spChg chg="mod">
          <ac:chgData name="Olli-Pekka Leskinen" userId="5671d403-d649-409e-9542-90a9028b2fb2" providerId="ADAL" clId="{90E223E7-7FB0-4B88-AB35-149B2E71A0A7}" dt="2022-08-08T11:27:11.008" v="15" actId="20577"/>
          <ac:spMkLst>
            <pc:docMk/>
            <pc:sldMk cId="85774112" sldId="618"/>
            <ac:spMk id="7" creationId="{4D977A53-7A56-2B5C-B621-267E151206DE}"/>
          </ac:spMkLst>
        </pc:spChg>
        <pc:spChg chg="mod">
          <ac:chgData name="Olli-Pekka Leskinen" userId="5671d403-d649-409e-9542-90a9028b2fb2" providerId="ADAL" clId="{90E223E7-7FB0-4B88-AB35-149B2E71A0A7}" dt="2022-08-08T11:28:19.333" v="78" actId="20577"/>
          <ac:spMkLst>
            <pc:docMk/>
            <pc:sldMk cId="85774112" sldId="618"/>
            <ac:spMk id="8" creationId="{74EA58A2-375C-F13E-5BC0-F3A1574E10ED}"/>
          </ac:spMkLst>
        </pc:spChg>
      </pc:sldChg>
    </pc:docChg>
  </pc:docChgLst>
  <pc:docChgLst>
    <pc:chgData name="Pinja Uotila" userId="1e89da28-edf4-4b30-b3fd-787f8db289d0" providerId="ADAL" clId="{D4E15720-8CEF-462E-AE11-3954A5511925}"/>
    <pc:docChg chg="custSel modSld">
      <pc:chgData name="Pinja Uotila" userId="1e89da28-edf4-4b30-b3fd-787f8db289d0" providerId="ADAL" clId="{D4E15720-8CEF-462E-AE11-3954A5511925}" dt="2022-07-28T07:01:14.458" v="2852" actId="20577"/>
      <pc:docMkLst>
        <pc:docMk/>
      </pc:docMkLst>
      <pc:sldChg chg="modNotesTx">
        <pc:chgData name="Pinja Uotila" userId="1e89da28-edf4-4b30-b3fd-787f8db289d0" providerId="ADAL" clId="{D4E15720-8CEF-462E-AE11-3954A5511925}" dt="2022-07-28T06:21:14.026" v="1817" actId="20577"/>
        <pc:sldMkLst>
          <pc:docMk/>
          <pc:sldMk cId="2591798025" sldId="274"/>
        </pc:sldMkLst>
      </pc:sldChg>
      <pc:sldChg chg="modNotesTx">
        <pc:chgData name="Pinja Uotila" userId="1e89da28-edf4-4b30-b3fd-787f8db289d0" providerId="ADAL" clId="{D4E15720-8CEF-462E-AE11-3954A5511925}" dt="2022-07-28T05:53:09.949" v="326" actId="20577"/>
        <pc:sldMkLst>
          <pc:docMk/>
          <pc:sldMk cId="1799675714" sldId="276"/>
        </pc:sldMkLst>
      </pc:sldChg>
      <pc:sldChg chg="modNotesTx">
        <pc:chgData name="Pinja Uotila" userId="1e89da28-edf4-4b30-b3fd-787f8db289d0" providerId="ADAL" clId="{D4E15720-8CEF-462E-AE11-3954A5511925}" dt="2022-07-28T06:11:08.467" v="1087" actId="20577"/>
        <pc:sldMkLst>
          <pc:docMk/>
          <pc:sldMk cId="4054593615" sldId="281"/>
        </pc:sldMkLst>
      </pc:sldChg>
      <pc:sldChg chg="modNotesTx">
        <pc:chgData name="Pinja Uotila" userId="1e89da28-edf4-4b30-b3fd-787f8db289d0" providerId="ADAL" clId="{D4E15720-8CEF-462E-AE11-3954A5511925}" dt="2022-07-28T06:15:49.103" v="1446" actId="20577"/>
        <pc:sldMkLst>
          <pc:docMk/>
          <pc:sldMk cId="2922331369" sldId="287"/>
        </pc:sldMkLst>
      </pc:sldChg>
      <pc:sldChg chg="modNotesTx">
        <pc:chgData name="Pinja Uotila" userId="1e89da28-edf4-4b30-b3fd-787f8db289d0" providerId="ADAL" clId="{D4E15720-8CEF-462E-AE11-3954A5511925}" dt="2022-07-28T06:50:54.363" v="2472" actId="20577"/>
        <pc:sldMkLst>
          <pc:docMk/>
          <pc:sldMk cId="2055322268" sldId="291"/>
        </pc:sldMkLst>
      </pc:sldChg>
      <pc:sldChg chg="modNotesTx">
        <pc:chgData name="Pinja Uotila" userId="1e89da28-edf4-4b30-b3fd-787f8db289d0" providerId="ADAL" clId="{D4E15720-8CEF-462E-AE11-3954A5511925}" dt="2022-07-28T07:01:14.458" v="2852" actId="20577"/>
        <pc:sldMkLst>
          <pc:docMk/>
          <pc:sldMk cId="440448742" sldId="296"/>
        </pc:sldMkLst>
      </pc:sldChg>
      <pc:sldChg chg="modNotesTx">
        <pc:chgData name="Pinja Uotila" userId="1e89da28-edf4-4b30-b3fd-787f8db289d0" providerId="ADAL" clId="{D4E15720-8CEF-462E-AE11-3954A5511925}" dt="2022-07-28T05:58:12.881" v="649" actId="20577"/>
        <pc:sldMkLst>
          <pc:docMk/>
          <pc:sldMk cId="1594733767" sldId="308"/>
        </pc:sldMkLst>
      </pc:sldChg>
      <pc:sldChg chg="modNotesTx">
        <pc:chgData name="Pinja Uotila" userId="1e89da28-edf4-4b30-b3fd-787f8db289d0" providerId="ADAL" clId="{D4E15720-8CEF-462E-AE11-3954A5511925}" dt="2022-07-28T06:01:00.038" v="689" actId="20577"/>
        <pc:sldMkLst>
          <pc:docMk/>
          <pc:sldMk cId="797081303" sldId="310"/>
        </pc:sldMkLst>
      </pc:sldChg>
      <pc:sldChg chg="modNotesTx">
        <pc:chgData name="Pinja Uotila" userId="1e89da28-edf4-4b30-b3fd-787f8db289d0" providerId="ADAL" clId="{D4E15720-8CEF-462E-AE11-3954A5511925}" dt="2022-07-28T06:12:48.396" v="1136" actId="20577"/>
        <pc:sldMkLst>
          <pc:docMk/>
          <pc:sldMk cId="2154570709" sldId="313"/>
        </pc:sldMkLst>
      </pc:sldChg>
      <pc:sldChg chg="modNotesTx">
        <pc:chgData name="Pinja Uotila" userId="1e89da28-edf4-4b30-b3fd-787f8db289d0" providerId="ADAL" clId="{D4E15720-8CEF-462E-AE11-3954A5511925}" dt="2022-07-28T06:15:04.854" v="1383" actId="20577"/>
        <pc:sldMkLst>
          <pc:docMk/>
          <pc:sldMk cId="1554702862" sldId="314"/>
        </pc:sldMkLst>
      </pc:sldChg>
      <pc:sldChg chg="modNotesTx">
        <pc:chgData name="Pinja Uotila" userId="1e89da28-edf4-4b30-b3fd-787f8db289d0" providerId="ADAL" clId="{D4E15720-8CEF-462E-AE11-3954A5511925}" dt="2022-07-28T06:46:08.706" v="2064" actId="20577"/>
        <pc:sldMkLst>
          <pc:docMk/>
          <pc:sldMk cId="3389856087" sldId="317"/>
        </pc:sldMkLst>
      </pc:sldChg>
      <pc:sldChg chg="modNotesTx">
        <pc:chgData name="Pinja Uotila" userId="1e89da28-edf4-4b30-b3fd-787f8db289d0" providerId="ADAL" clId="{D4E15720-8CEF-462E-AE11-3954A5511925}" dt="2022-07-28T06:51:52.016" v="2551" actId="20577"/>
        <pc:sldMkLst>
          <pc:docMk/>
          <pc:sldMk cId="2359721233" sldId="318"/>
        </pc:sldMkLst>
      </pc:sldChg>
      <pc:sldChg chg="modSp modNotesTx">
        <pc:chgData name="Pinja Uotila" userId="1e89da28-edf4-4b30-b3fd-787f8db289d0" providerId="ADAL" clId="{D4E15720-8CEF-462E-AE11-3954A5511925}" dt="2022-07-28T06:56:35.159" v="2572" actId="20577"/>
        <pc:sldMkLst>
          <pc:docMk/>
          <pc:sldMk cId="3793099759" sldId="319"/>
        </pc:sldMkLst>
        <pc:spChg chg="mod">
          <ac:chgData name="Pinja Uotila" userId="1e89da28-edf4-4b30-b3fd-787f8db289d0" providerId="ADAL" clId="{D4E15720-8CEF-462E-AE11-3954A5511925}" dt="2022-07-28T06:56:35.159" v="2572" actId="20577"/>
          <ac:spMkLst>
            <pc:docMk/>
            <pc:sldMk cId="3793099759" sldId="319"/>
            <ac:spMk id="23" creationId="{E6F4618D-6373-43DB-977D-316C846BE88C}"/>
          </ac:spMkLst>
        </pc:spChg>
      </pc:sldChg>
      <pc:sldChg chg="modNotesTx">
        <pc:chgData name="Pinja Uotila" userId="1e89da28-edf4-4b30-b3fd-787f8db289d0" providerId="ADAL" clId="{D4E15720-8CEF-462E-AE11-3954A5511925}" dt="2022-07-28T07:00:17.483" v="2728" actId="20577"/>
        <pc:sldMkLst>
          <pc:docMk/>
          <pc:sldMk cId="1180959623"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A8BBD-FCFF-469E-A0DA-F90C500555A1}" type="datetimeFigureOut">
              <a:rPr lang="en-GB" smtClean="0"/>
              <a:t>11/08/2022</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C8D93-66DE-478E-9F18-DE0199BDB66D}" type="slidenum">
              <a:rPr lang="en-GB" smtClean="0"/>
              <a:t>‹#›</a:t>
            </a:fld>
            <a:endParaRPr lang="en-GB"/>
          </a:p>
        </p:txBody>
      </p:sp>
    </p:spTree>
    <p:extLst>
      <p:ext uri="{BB962C8B-B14F-4D97-AF65-F5344CB8AC3E}">
        <p14:creationId xmlns:p14="http://schemas.microsoft.com/office/powerpoint/2010/main" val="199760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4</a:t>
            </a:fld>
            <a:endParaRPr lang="en-GB"/>
          </a:p>
        </p:txBody>
      </p:sp>
    </p:spTree>
    <p:extLst>
      <p:ext uri="{BB962C8B-B14F-4D97-AF65-F5344CB8AC3E}">
        <p14:creationId xmlns:p14="http://schemas.microsoft.com/office/powerpoint/2010/main" val="2123990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Muistomerkit kantavat useita eri merkityksiä. Onko niiden kaataminen tai säilyttäminen mielestäsi oikein?</a:t>
            </a:r>
          </a:p>
        </p:txBody>
      </p:sp>
      <p:sp>
        <p:nvSpPr>
          <p:cNvPr id="4" name="Dian numeron paikkamerkki 3"/>
          <p:cNvSpPr>
            <a:spLocks noGrp="1"/>
          </p:cNvSpPr>
          <p:nvPr>
            <p:ph type="sldNum" sz="quarter" idx="5"/>
          </p:nvPr>
        </p:nvSpPr>
        <p:spPr/>
        <p:txBody>
          <a:bodyPr/>
          <a:lstStyle/>
          <a:p>
            <a:fld id="{13AC8D93-66DE-478E-9F18-DE0199BDB66D}" type="slidenum">
              <a:rPr lang="en-GB" smtClean="0"/>
              <a:t>21</a:t>
            </a:fld>
            <a:endParaRPr lang="en-GB"/>
          </a:p>
        </p:txBody>
      </p:sp>
    </p:spTree>
    <p:extLst>
      <p:ext uri="{BB962C8B-B14F-4D97-AF65-F5344CB8AC3E}">
        <p14:creationId xmlns:p14="http://schemas.microsoft.com/office/powerpoint/2010/main" val="63917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22</a:t>
            </a:fld>
            <a:endParaRPr lang="en-GB"/>
          </a:p>
        </p:txBody>
      </p:sp>
    </p:spTree>
    <p:extLst>
      <p:ext uri="{BB962C8B-B14F-4D97-AF65-F5344CB8AC3E}">
        <p14:creationId xmlns:p14="http://schemas.microsoft.com/office/powerpoint/2010/main" val="136314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23</a:t>
            </a:fld>
            <a:endParaRPr lang="en-GB"/>
          </a:p>
        </p:txBody>
      </p:sp>
    </p:spTree>
    <p:extLst>
      <p:ext uri="{BB962C8B-B14F-4D97-AF65-F5344CB8AC3E}">
        <p14:creationId xmlns:p14="http://schemas.microsoft.com/office/powerpoint/2010/main" val="226147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24</a:t>
            </a:fld>
            <a:endParaRPr lang="en-GB"/>
          </a:p>
        </p:txBody>
      </p:sp>
    </p:spTree>
    <p:extLst>
      <p:ext uri="{BB962C8B-B14F-4D97-AF65-F5344CB8AC3E}">
        <p14:creationId xmlns:p14="http://schemas.microsoft.com/office/powerpoint/2010/main" val="2729321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25</a:t>
            </a:fld>
            <a:endParaRPr lang="en-GB"/>
          </a:p>
        </p:txBody>
      </p:sp>
    </p:spTree>
    <p:extLst>
      <p:ext uri="{BB962C8B-B14F-4D97-AF65-F5344CB8AC3E}">
        <p14:creationId xmlns:p14="http://schemas.microsoft.com/office/powerpoint/2010/main" val="295935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26</a:t>
            </a:fld>
            <a:endParaRPr lang="en-GB"/>
          </a:p>
        </p:txBody>
      </p:sp>
    </p:spTree>
    <p:extLst>
      <p:ext uri="{BB962C8B-B14F-4D97-AF65-F5344CB8AC3E}">
        <p14:creationId xmlns:p14="http://schemas.microsoft.com/office/powerpoint/2010/main" val="362114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Miksi virallisessa kuvassa haluttiin näyttää nainen ”miesten töissä”? Mitä luulet tapahtuneen, kun miehet sodan päätyttyä palasivat rintamalta? Jatkoivatko naiset miesten töiden tekemistä vai palattiinko perheissä vanhoihin sukupuolirooleihin?</a:t>
            </a:r>
          </a:p>
        </p:txBody>
      </p:sp>
      <p:sp>
        <p:nvSpPr>
          <p:cNvPr id="4" name="Dian numeron paikkamerkki 3"/>
          <p:cNvSpPr>
            <a:spLocks noGrp="1"/>
          </p:cNvSpPr>
          <p:nvPr>
            <p:ph type="sldNum" sz="quarter" idx="5"/>
          </p:nvPr>
        </p:nvSpPr>
        <p:spPr/>
        <p:txBody>
          <a:bodyPr/>
          <a:lstStyle/>
          <a:p>
            <a:fld id="{13AC8D93-66DE-478E-9F18-DE0199BDB66D}" type="slidenum">
              <a:rPr lang="en-GB" smtClean="0"/>
              <a:t>6</a:t>
            </a:fld>
            <a:endParaRPr lang="en-GB"/>
          </a:p>
        </p:txBody>
      </p:sp>
    </p:spTree>
    <p:extLst>
      <p:ext uri="{BB962C8B-B14F-4D97-AF65-F5344CB8AC3E}">
        <p14:creationId xmlns:p14="http://schemas.microsoft.com/office/powerpoint/2010/main" val="338442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 ajattelet nuorten osallistumisesta sotaan? Entä miten nyky-yhteiskunta suhtautuu lapsisotilaisiin?</a:t>
            </a:r>
          </a:p>
        </p:txBody>
      </p:sp>
      <p:sp>
        <p:nvSpPr>
          <p:cNvPr id="4" name="Dian numeron paikkamerkki 3"/>
          <p:cNvSpPr>
            <a:spLocks noGrp="1"/>
          </p:cNvSpPr>
          <p:nvPr>
            <p:ph type="sldNum" sz="quarter" idx="5"/>
          </p:nvPr>
        </p:nvSpPr>
        <p:spPr/>
        <p:txBody>
          <a:bodyPr/>
          <a:lstStyle/>
          <a:p>
            <a:fld id="{13AC8D93-66DE-478E-9F18-DE0199BDB66D}" type="slidenum">
              <a:rPr lang="en-GB" smtClean="0"/>
              <a:t>8</a:t>
            </a:fld>
            <a:endParaRPr lang="en-GB"/>
          </a:p>
        </p:txBody>
      </p:sp>
    </p:spTree>
    <p:extLst>
      <p:ext uri="{BB962C8B-B14F-4D97-AF65-F5344CB8AC3E}">
        <p14:creationId xmlns:p14="http://schemas.microsoft.com/office/powerpoint/2010/main" val="91698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9</a:t>
            </a:fld>
            <a:endParaRPr lang="en-GB"/>
          </a:p>
        </p:txBody>
      </p:sp>
    </p:spTree>
    <p:extLst>
      <p:ext uri="{BB962C8B-B14F-4D97-AF65-F5344CB8AC3E}">
        <p14:creationId xmlns:p14="http://schemas.microsoft.com/office/powerpoint/2010/main" val="410559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10</a:t>
            </a:fld>
            <a:endParaRPr lang="en-GB"/>
          </a:p>
        </p:txBody>
      </p:sp>
    </p:spTree>
    <p:extLst>
      <p:ext uri="{BB962C8B-B14F-4D97-AF65-F5344CB8AC3E}">
        <p14:creationId xmlns:p14="http://schemas.microsoft.com/office/powerpoint/2010/main" val="332884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11</a:t>
            </a:fld>
            <a:endParaRPr lang="en-GB"/>
          </a:p>
        </p:txBody>
      </p:sp>
    </p:spTree>
    <p:extLst>
      <p:ext uri="{BB962C8B-B14F-4D97-AF65-F5344CB8AC3E}">
        <p14:creationId xmlns:p14="http://schemas.microsoft.com/office/powerpoint/2010/main" val="291515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15</a:t>
            </a:fld>
            <a:endParaRPr lang="en-GB"/>
          </a:p>
        </p:txBody>
      </p:sp>
    </p:spTree>
    <p:extLst>
      <p:ext uri="{BB962C8B-B14F-4D97-AF65-F5344CB8AC3E}">
        <p14:creationId xmlns:p14="http://schemas.microsoft.com/office/powerpoint/2010/main" val="254539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Näetkö hevosen ennemmin työkaluna tai kulkuvälineenä, vai tuntevana olentona, jolla on itseisarvo? Miksi kumpikin suhtautumistapa voi olla perusteltu?</a:t>
            </a:r>
          </a:p>
        </p:txBody>
      </p:sp>
      <p:sp>
        <p:nvSpPr>
          <p:cNvPr id="4" name="Dian numeron paikkamerkki 3"/>
          <p:cNvSpPr>
            <a:spLocks noGrp="1"/>
          </p:cNvSpPr>
          <p:nvPr>
            <p:ph type="sldNum" sz="quarter" idx="5"/>
          </p:nvPr>
        </p:nvSpPr>
        <p:spPr/>
        <p:txBody>
          <a:bodyPr/>
          <a:lstStyle/>
          <a:p>
            <a:fld id="{13AC8D93-66DE-478E-9F18-DE0199BDB66D}" type="slidenum">
              <a:rPr lang="en-GB" smtClean="0"/>
              <a:t>16</a:t>
            </a:fld>
            <a:endParaRPr lang="en-GB"/>
          </a:p>
        </p:txBody>
      </p:sp>
    </p:spTree>
    <p:extLst>
      <p:ext uri="{BB962C8B-B14F-4D97-AF65-F5344CB8AC3E}">
        <p14:creationId xmlns:p14="http://schemas.microsoft.com/office/powerpoint/2010/main" val="355085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AC8D93-66DE-478E-9F18-DE0199BDB66D}" type="slidenum">
              <a:rPr lang="en-GB" smtClean="0"/>
              <a:t>17</a:t>
            </a:fld>
            <a:endParaRPr lang="en-GB"/>
          </a:p>
        </p:txBody>
      </p:sp>
    </p:spTree>
    <p:extLst>
      <p:ext uri="{BB962C8B-B14F-4D97-AF65-F5344CB8AC3E}">
        <p14:creationId xmlns:p14="http://schemas.microsoft.com/office/powerpoint/2010/main" val="3687381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39930B50-6B83-4CAF-B8BE-4292CA7F2CE6}"/>
              </a:ext>
            </a:extLst>
          </p:cNvPr>
          <p:cNvSpPr/>
          <p:nvPr userDrawn="1"/>
        </p:nvSpPr>
        <p:spPr>
          <a:xfrm>
            <a:off x="0" y="0"/>
            <a:ext cx="12193206"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Otsikko 1">
            <a:extLst>
              <a:ext uri="{FF2B5EF4-FFF2-40B4-BE49-F238E27FC236}">
                <a16:creationId xmlns:a16="http://schemas.microsoft.com/office/drawing/2014/main" id="{1E2C598C-1B7E-4A99-B994-73B6D3E4BA79}"/>
              </a:ext>
            </a:extLst>
          </p:cNvPr>
          <p:cNvSpPr>
            <a:spLocks noGrp="1"/>
          </p:cNvSpPr>
          <p:nvPr>
            <p:ph type="ctrTitle"/>
          </p:nvPr>
        </p:nvSpPr>
        <p:spPr>
          <a:xfrm>
            <a:off x="1130300" y="1465263"/>
            <a:ext cx="9144000" cy="2387600"/>
          </a:xfrm>
        </p:spPr>
        <p:txBody>
          <a:bodyPr anchor="b">
            <a:normAutofit/>
          </a:bodyPr>
          <a:lstStyle>
            <a:lvl1pPr algn="l">
              <a:defRPr sz="4400" b="0">
                <a:solidFill>
                  <a:srgbClr val="F4F0EA"/>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9C977B95-A833-4A94-97DC-4B00DBFDA401}"/>
              </a:ext>
            </a:extLst>
          </p:cNvPr>
          <p:cNvSpPr>
            <a:spLocks noGrp="1"/>
          </p:cNvSpPr>
          <p:nvPr>
            <p:ph type="subTitle" idx="1"/>
          </p:nvPr>
        </p:nvSpPr>
        <p:spPr>
          <a:xfrm>
            <a:off x="1130300" y="4033045"/>
            <a:ext cx="9144000" cy="1655762"/>
          </a:xfrm>
        </p:spPr>
        <p:txBody>
          <a:bodyPr/>
          <a:lstStyle>
            <a:lvl1pPr marL="0" indent="0" algn="l">
              <a:buNone/>
              <a:defRPr sz="2400">
                <a:solidFill>
                  <a:srgbClr val="F4F0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sp>
        <p:nvSpPr>
          <p:cNvPr id="4" name="Päivämäärän paikkamerkki 3">
            <a:extLst>
              <a:ext uri="{FF2B5EF4-FFF2-40B4-BE49-F238E27FC236}">
                <a16:creationId xmlns:a16="http://schemas.microsoft.com/office/drawing/2014/main" id="{AAC8CEDF-3600-4D92-8996-A18282A4CF8E}"/>
              </a:ext>
            </a:extLst>
          </p:cNvPr>
          <p:cNvSpPr>
            <a:spLocks noGrp="1"/>
          </p:cNvSpPr>
          <p:nvPr>
            <p:ph type="dt" sz="half" idx="10"/>
          </p:nvPr>
        </p:nvSpPr>
        <p:spPr>
          <a:xfrm>
            <a:off x="1673513" y="6356350"/>
            <a:ext cx="1458191" cy="365125"/>
          </a:xfrm>
        </p:spPr>
        <p:txBody>
          <a:bodyPr/>
          <a:lstStyle>
            <a:lvl1pPr>
              <a:defRPr sz="900" b="0">
                <a:solidFill>
                  <a:schemeClr val="bg1">
                    <a:lumMod val="95000"/>
                  </a:schemeClr>
                </a:solidFill>
              </a:defRPr>
            </a:lvl1pPr>
          </a:lstStyle>
          <a:p>
            <a:fld id="{F02B4D6C-27C6-4589-BE82-14265DF3328A}" type="datetime1">
              <a:rPr lang="en-GB" smtClean="0"/>
              <a:pPr/>
              <a:t>11/08/2022</a:t>
            </a:fld>
            <a:endParaRPr lang="en-GB"/>
          </a:p>
        </p:txBody>
      </p:sp>
      <p:sp>
        <p:nvSpPr>
          <p:cNvPr id="5" name="Alatunnisteen paikkamerkki 4">
            <a:extLst>
              <a:ext uri="{FF2B5EF4-FFF2-40B4-BE49-F238E27FC236}">
                <a16:creationId xmlns:a16="http://schemas.microsoft.com/office/drawing/2014/main" id="{0E3264F6-31D9-4994-92E4-8B82A9DB4B82}"/>
              </a:ext>
            </a:extLst>
          </p:cNvPr>
          <p:cNvSpPr>
            <a:spLocks noGrp="1"/>
          </p:cNvSpPr>
          <p:nvPr>
            <p:ph type="ftr" sz="quarter" idx="11"/>
          </p:nvPr>
        </p:nvSpPr>
        <p:spPr>
          <a:xfrm>
            <a:off x="4339775" y="6356350"/>
            <a:ext cx="4114800" cy="365125"/>
          </a:xfrm>
        </p:spPr>
        <p:txBody>
          <a:bodyPr/>
          <a:lstStyle>
            <a:lvl1pPr>
              <a:defRPr sz="900" b="0">
                <a:solidFill>
                  <a:schemeClr val="bg1">
                    <a:lumMod val="95000"/>
                  </a:schemeClr>
                </a:solidFill>
              </a:defRPr>
            </a:lvl1pPr>
          </a:lstStyle>
          <a:p>
            <a:endParaRPr lang="en-GB"/>
          </a:p>
        </p:txBody>
      </p:sp>
      <p:pic>
        <p:nvPicPr>
          <p:cNvPr id="9" name="Kuva 8">
            <a:extLst>
              <a:ext uri="{FF2B5EF4-FFF2-40B4-BE49-F238E27FC236}">
                <a16:creationId xmlns:a16="http://schemas.microsoft.com/office/drawing/2014/main" id="{13DFF306-24C8-4130-AD54-05BF4FDCA5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000" y="4269677"/>
            <a:ext cx="1600199" cy="2330936"/>
          </a:xfrm>
          <a:prstGeom prst="rect">
            <a:avLst/>
          </a:prstGeom>
        </p:spPr>
      </p:pic>
      <p:sp>
        <p:nvSpPr>
          <p:cNvPr id="10" name="Alatunnisteen paikkamerkki 4">
            <a:extLst>
              <a:ext uri="{FF2B5EF4-FFF2-40B4-BE49-F238E27FC236}">
                <a16:creationId xmlns:a16="http://schemas.microsoft.com/office/drawing/2014/main" id="{0DE3D888-8869-4AC9-AE6C-C317002901AB}"/>
              </a:ext>
            </a:extLst>
          </p:cNvPr>
          <p:cNvSpPr txBox="1">
            <a:spLocks/>
          </p:cNvSpPr>
          <p:nvPr userDrawn="1"/>
        </p:nvSpPr>
        <p:spPr>
          <a:xfrm>
            <a:off x="472209" y="6356350"/>
            <a:ext cx="1458191" cy="36512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rgbClr val="26201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800" b="0">
                <a:solidFill>
                  <a:srgbClr val="F4F0EA"/>
                </a:solidFill>
                <a:latin typeface="TT Norms Pro" panose="02000503030000020003" pitchFamily="50" charset="0"/>
              </a:rPr>
              <a:t>muisti.org</a:t>
            </a:r>
            <a:endParaRPr lang="en-GB" sz="800" b="0">
              <a:solidFill>
                <a:srgbClr val="F4F0EA"/>
              </a:solidFill>
              <a:latin typeface="TT Norms Pro" panose="02000503030000020003" pitchFamily="50" charset="0"/>
            </a:endParaRPr>
          </a:p>
        </p:txBody>
      </p:sp>
    </p:spTree>
    <p:extLst>
      <p:ext uri="{BB962C8B-B14F-4D97-AF65-F5344CB8AC3E}">
        <p14:creationId xmlns:p14="http://schemas.microsoft.com/office/powerpoint/2010/main" val="8386812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orakulmio 12">
            <a:extLst>
              <a:ext uri="{FF2B5EF4-FFF2-40B4-BE49-F238E27FC236}">
                <a16:creationId xmlns:a16="http://schemas.microsoft.com/office/drawing/2014/main" id="{271074C7-D7E7-40AA-BEFA-8BCAA92C0BC1}"/>
              </a:ext>
            </a:extLst>
          </p:cNvPr>
          <p:cNvSpPr/>
          <p:nvPr userDrawn="1"/>
        </p:nvSpPr>
        <p:spPr>
          <a:xfrm>
            <a:off x="6096000"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11" name="Sisällön paikkamerkki 2">
            <a:extLst>
              <a:ext uri="{FF2B5EF4-FFF2-40B4-BE49-F238E27FC236}">
                <a16:creationId xmlns:a16="http://schemas.microsoft.com/office/drawing/2014/main" id="{DC451AC0-331B-4DFA-B724-4C878D08E0EA}"/>
              </a:ext>
            </a:extLst>
          </p:cNvPr>
          <p:cNvSpPr>
            <a:spLocks noGrp="1"/>
          </p:cNvSpPr>
          <p:nvPr>
            <p:ph sz="half" idx="1"/>
          </p:nvPr>
        </p:nvSpPr>
        <p:spPr>
          <a:xfrm>
            <a:off x="495300" y="403225"/>
            <a:ext cx="5181600" cy="26193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Sisällön paikkamerkki 3">
            <a:extLst>
              <a:ext uri="{FF2B5EF4-FFF2-40B4-BE49-F238E27FC236}">
                <a16:creationId xmlns:a16="http://schemas.microsoft.com/office/drawing/2014/main" id="{0F899867-B142-4B8F-90BD-7F879F0F52C9}"/>
              </a:ext>
            </a:extLst>
          </p:cNvPr>
          <p:cNvSpPr>
            <a:spLocks noGrp="1"/>
          </p:cNvSpPr>
          <p:nvPr>
            <p:ph sz="half" idx="2"/>
          </p:nvPr>
        </p:nvSpPr>
        <p:spPr>
          <a:xfrm>
            <a:off x="6585304" y="3873501"/>
            <a:ext cx="5181600" cy="271621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24741024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1121374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3798778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4475532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8262253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1340374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9056470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CB3A831D-4E11-4F0D-9795-CF057CBD1180}"/>
              </a:ext>
            </a:extLst>
          </p:cNvPr>
          <p:cNvSpPr/>
          <p:nvPr userDrawn="1"/>
        </p:nvSpPr>
        <p:spPr>
          <a:xfrm>
            <a:off x="0" y="0"/>
            <a:ext cx="12193206"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7" name="Kuva 6">
            <a:extLst>
              <a:ext uri="{FF2B5EF4-FFF2-40B4-BE49-F238E27FC236}">
                <a16:creationId xmlns:a16="http://schemas.microsoft.com/office/drawing/2014/main" id="{C449792D-8231-4582-A09D-72E5640BDB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3900" y="1754293"/>
            <a:ext cx="2299388" cy="3349413"/>
          </a:xfrm>
          <a:prstGeom prst="rect">
            <a:avLst/>
          </a:prstGeom>
        </p:spPr>
      </p:pic>
      <p:sp>
        <p:nvSpPr>
          <p:cNvPr id="9" name="Otsikko 1">
            <a:extLst>
              <a:ext uri="{FF2B5EF4-FFF2-40B4-BE49-F238E27FC236}">
                <a16:creationId xmlns:a16="http://schemas.microsoft.com/office/drawing/2014/main" id="{185C567D-BECA-4C3B-A597-3293D813365A}"/>
              </a:ext>
            </a:extLst>
          </p:cNvPr>
          <p:cNvSpPr>
            <a:spLocks noGrp="1"/>
          </p:cNvSpPr>
          <p:nvPr>
            <p:ph type="title" hasCustomPrompt="1"/>
          </p:nvPr>
        </p:nvSpPr>
        <p:spPr>
          <a:xfrm>
            <a:off x="5228538" y="1754293"/>
            <a:ext cx="5960161" cy="3797301"/>
          </a:xfrm>
        </p:spPr>
        <p:txBody>
          <a:bodyPr anchor="t">
            <a:noAutofit/>
          </a:bodyPr>
          <a:lstStyle>
            <a:lvl1pPr>
              <a:defRPr lang="en-GB" sz="2800" b="0" dirty="0"/>
            </a:lvl1pPr>
          </a:lstStyle>
          <a:p>
            <a:r>
              <a:rPr lang="en-GB" spc="170">
                <a:solidFill>
                  <a:srgbClr val="F4EFEA"/>
                </a:solidFill>
              </a:rPr>
              <a:t>“</a:t>
            </a:r>
            <a:r>
              <a:rPr lang="en-GB" spc="170" err="1">
                <a:solidFill>
                  <a:srgbClr val="F4EFEA"/>
                </a:solidFill>
              </a:rPr>
              <a:t>Nosto</a:t>
            </a:r>
            <a:r>
              <a:rPr lang="en-GB" spc="170">
                <a:solidFill>
                  <a:srgbClr val="F4EFEA"/>
                </a:solidFill>
              </a:rPr>
              <a:t> </a:t>
            </a:r>
            <a:r>
              <a:rPr lang="en-GB" spc="90">
                <a:solidFill>
                  <a:srgbClr val="F4EFEA"/>
                </a:solidFill>
              </a:rPr>
              <a:t>tai </a:t>
            </a:r>
            <a:r>
              <a:rPr lang="en-GB" spc="35" err="1">
                <a:solidFill>
                  <a:srgbClr val="F4EFEA"/>
                </a:solidFill>
              </a:rPr>
              <a:t>lainaus</a:t>
            </a:r>
            <a:r>
              <a:rPr lang="en-GB" spc="35">
                <a:solidFill>
                  <a:srgbClr val="F4EFEA"/>
                </a:solidFill>
              </a:rPr>
              <a:t> </a:t>
            </a:r>
            <a:r>
              <a:rPr lang="en-GB" spc="125">
                <a:solidFill>
                  <a:srgbClr val="F4EFEA"/>
                </a:solidFill>
              </a:rPr>
              <a:t>Lorem </a:t>
            </a:r>
            <a:r>
              <a:rPr lang="en-GB" spc="90">
                <a:solidFill>
                  <a:srgbClr val="F4EFEA"/>
                </a:solidFill>
              </a:rPr>
              <a:t>ipsum  </a:t>
            </a:r>
            <a:r>
              <a:rPr lang="en-GB" spc="85" err="1">
                <a:solidFill>
                  <a:srgbClr val="F4EFEA"/>
                </a:solidFill>
              </a:rPr>
              <a:t>atquam</a:t>
            </a:r>
            <a:r>
              <a:rPr lang="en-GB" spc="85">
                <a:solidFill>
                  <a:srgbClr val="F4EFEA"/>
                </a:solidFill>
              </a:rPr>
              <a:t> </a:t>
            </a:r>
            <a:r>
              <a:rPr lang="en-GB" spc="80" err="1">
                <a:solidFill>
                  <a:srgbClr val="F4EFEA"/>
                </a:solidFill>
              </a:rPr>
              <a:t>quisvitatiosam</a:t>
            </a:r>
            <a:r>
              <a:rPr lang="en-GB" spc="80">
                <a:solidFill>
                  <a:srgbClr val="F4EFEA"/>
                </a:solidFill>
              </a:rPr>
              <a:t> </a:t>
            </a:r>
            <a:r>
              <a:rPr lang="en-GB" spc="110" err="1">
                <a:solidFill>
                  <a:srgbClr val="F4EFEA"/>
                </a:solidFill>
              </a:rPr>
              <a:t>numquatio</a:t>
            </a:r>
            <a:r>
              <a:rPr lang="en-GB" spc="110">
                <a:solidFill>
                  <a:srgbClr val="F4EFEA"/>
                </a:solidFill>
              </a:rPr>
              <a:t>  </a:t>
            </a:r>
            <a:r>
              <a:rPr lang="en-GB" spc="65" err="1">
                <a:solidFill>
                  <a:srgbClr val="F4EFEA"/>
                </a:solidFill>
              </a:rPr>
              <a:t>quiaerror</a:t>
            </a:r>
            <a:r>
              <a:rPr lang="en-GB" spc="-550">
                <a:solidFill>
                  <a:srgbClr val="F4EFEA"/>
                </a:solidFill>
              </a:rPr>
              <a:t> </a:t>
            </a:r>
            <a:r>
              <a:rPr lang="en-GB" spc="50" err="1">
                <a:solidFill>
                  <a:srgbClr val="F4EFEA"/>
                </a:solidFill>
              </a:rPr>
              <a:t>saest</a:t>
            </a:r>
            <a:r>
              <a:rPr lang="en-GB" spc="-465">
                <a:solidFill>
                  <a:srgbClr val="F4EFEA"/>
                </a:solidFill>
              </a:rPr>
              <a:t> </a:t>
            </a:r>
            <a:r>
              <a:rPr lang="en-GB" spc="85" err="1">
                <a:solidFill>
                  <a:srgbClr val="F4EFEA"/>
                </a:solidFill>
              </a:rPr>
              <a:t>nonse</a:t>
            </a:r>
            <a:r>
              <a:rPr lang="en-GB" spc="-465">
                <a:solidFill>
                  <a:srgbClr val="F4EFEA"/>
                </a:solidFill>
              </a:rPr>
              <a:t> </a:t>
            </a:r>
            <a:r>
              <a:rPr lang="en-GB" spc="110" err="1">
                <a:solidFill>
                  <a:srgbClr val="F4EFEA"/>
                </a:solidFill>
              </a:rPr>
              <a:t>nemporemqui</a:t>
            </a:r>
            <a:r>
              <a:rPr lang="en-GB" spc="110">
                <a:solidFill>
                  <a:srgbClr val="F4EFEA"/>
                </a:solidFill>
              </a:rPr>
              <a:t>”</a:t>
            </a:r>
            <a:endParaRPr lang="en-GB"/>
          </a:p>
        </p:txBody>
      </p:sp>
    </p:spTree>
    <p:extLst>
      <p:ext uri="{BB962C8B-B14F-4D97-AF65-F5344CB8AC3E}">
        <p14:creationId xmlns:p14="http://schemas.microsoft.com/office/powerpoint/2010/main" val="20354128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92D33BC-4B31-451F-BE31-702519EA00CE}"/>
              </a:ext>
            </a:extLst>
          </p:cNvPr>
          <p:cNvSpPr>
            <a:spLocks noGrp="1"/>
          </p:cNvSpPr>
          <p:nvPr>
            <p:ph type="dt" sz="half" idx="10"/>
          </p:nvPr>
        </p:nvSpPr>
        <p:spPr/>
        <p:txBody>
          <a:bodyPr/>
          <a:lstStyle/>
          <a:p>
            <a:fld id="{C156FD06-154C-4820-A61C-6FBF56B8A4DC}" type="datetime1">
              <a:rPr lang="en-GB" smtClean="0"/>
              <a:t>11/08/2022</a:t>
            </a:fld>
            <a:endParaRPr lang="en-GB"/>
          </a:p>
        </p:txBody>
      </p:sp>
      <p:sp>
        <p:nvSpPr>
          <p:cNvPr id="3" name="Alatunnisteen paikkamerkki 2">
            <a:extLst>
              <a:ext uri="{FF2B5EF4-FFF2-40B4-BE49-F238E27FC236}">
                <a16:creationId xmlns:a16="http://schemas.microsoft.com/office/drawing/2014/main" id="{B4AF06B4-8B5D-4C4D-837F-10BCEDAB7F1D}"/>
              </a:ext>
            </a:extLst>
          </p:cNvPr>
          <p:cNvSpPr>
            <a:spLocks noGrp="1"/>
          </p:cNvSpPr>
          <p:nvPr>
            <p:ph type="ftr" sz="quarter" idx="11"/>
          </p:nvPr>
        </p:nvSpPr>
        <p:spPr/>
        <p:txBody>
          <a:bodyPr/>
          <a:lstStyle/>
          <a:p>
            <a:r>
              <a:rPr lang="en-GB"/>
              <a:t>muisti.org</a:t>
            </a:r>
          </a:p>
        </p:txBody>
      </p:sp>
      <p:sp>
        <p:nvSpPr>
          <p:cNvPr id="4" name="Dian numeron paikkamerkki 3">
            <a:extLst>
              <a:ext uri="{FF2B5EF4-FFF2-40B4-BE49-F238E27FC236}">
                <a16:creationId xmlns:a16="http://schemas.microsoft.com/office/drawing/2014/main" id="{12E485C7-BC76-470D-A455-F77852C60695}"/>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5" name="Kuva 4">
            <a:extLst>
              <a:ext uri="{FF2B5EF4-FFF2-40B4-BE49-F238E27FC236}">
                <a16:creationId xmlns:a16="http://schemas.microsoft.com/office/drawing/2014/main" id="{532E6C06-40C0-4FE1-8CA5-8750F25AEF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12033375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38EA25-C6E5-443A-B546-996B7608AEF9}"/>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Sisällön paikkamerkki 2">
            <a:extLst>
              <a:ext uri="{FF2B5EF4-FFF2-40B4-BE49-F238E27FC236}">
                <a16:creationId xmlns:a16="http://schemas.microsoft.com/office/drawing/2014/main" id="{714CB5D5-4817-49FE-AD58-23567739E72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a:extLst>
              <a:ext uri="{FF2B5EF4-FFF2-40B4-BE49-F238E27FC236}">
                <a16:creationId xmlns:a16="http://schemas.microsoft.com/office/drawing/2014/main" id="{F26A07F8-07D1-4570-81AB-7ABF13F6D90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4F770742-1A5E-4B42-90B8-3B118A0C9AFF}"/>
              </a:ext>
            </a:extLst>
          </p:cNvPr>
          <p:cNvSpPr>
            <a:spLocks noGrp="1"/>
          </p:cNvSpPr>
          <p:nvPr>
            <p:ph type="dt" sz="half" idx="10"/>
          </p:nvPr>
        </p:nvSpPr>
        <p:spPr/>
        <p:txBody>
          <a:bodyPr/>
          <a:lstStyle/>
          <a:p>
            <a:fld id="{CC70E93F-B061-4FC8-A04D-7E9D0FBA7659}" type="datetime1">
              <a:rPr lang="en-GB" smtClean="0"/>
              <a:t>11/08/2022</a:t>
            </a:fld>
            <a:endParaRPr lang="en-GB"/>
          </a:p>
        </p:txBody>
      </p:sp>
      <p:sp>
        <p:nvSpPr>
          <p:cNvPr id="6" name="Alatunnisteen paikkamerkki 5">
            <a:extLst>
              <a:ext uri="{FF2B5EF4-FFF2-40B4-BE49-F238E27FC236}">
                <a16:creationId xmlns:a16="http://schemas.microsoft.com/office/drawing/2014/main" id="{AB5AA3C2-6FCE-4E6F-947A-04A6E7800488}"/>
              </a:ext>
            </a:extLst>
          </p:cNvPr>
          <p:cNvSpPr>
            <a:spLocks noGrp="1"/>
          </p:cNvSpPr>
          <p:nvPr>
            <p:ph type="ftr" sz="quarter" idx="11"/>
          </p:nvPr>
        </p:nvSpPr>
        <p:spPr/>
        <p:txBody>
          <a:bodyPr/>
          <a:lstStyle/>
          <a:p>
            <a:r>
              <a:rPr lang="en-GB"/>
              <a:t>muisti.org</a:t>
            </a:r>
          </a:p>
        </p:txBody>
      </p:sp>
      <p:sp>
        <p:nvSpPr>
          <p:cNvPr id="7" name="Dian numeron paikkamerkki 6">
            <a:extLst>
              <a:ext uri="{FF2B5EF4-FFF2-40B4-BE49-F238E27FC236}">
                <a16:creationId xmlns:a16="http://schemas.microsoft.com/office/drawing/2014/main" id="{259FE7F2-D703-42B7-AEDF-7F3B28114B7B}"/>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8" name="Kuva 7">
            <a:extLst>
              <a:ext uri="{FF2B5EF4-FFF2-40B4-BE49-F238E27FC236}">
                <a16:creationId xmlns:a16="http://schemas.microsoft.com/office/drawing/2014/main" id="{4CE1AA5D-1684-4CFF-8629-BB4A272C6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11217371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39930B50-6B83-4CAF-B8BE-4292CA7F2CE6}"/>
              </a:ext>
            </a:extLst>
          </p:cNvPr>
          <p:cNvSpPr/>
          <p:nvPr userDrawn="1"/>
        </p:nvSpPr>
        <p:spPr>
          <a:xfrm>
            <a:off x="0" y="0"/>
            <a:ext cx="12193206" cy="205401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Otsikko 1">
            <a:extLst>
              <a:ext uri="{FF2B5EF4-FFF2-40B4-BE49-F238E27FC236}">
                <a16:creationId xmlns:a16="http://schemas.microsoft.com/office/drawing/2014/main" id="{1E2C598C-1B7E-4A99-B994-73B6D3E4BA79}"/>
              </a:ext>
            </a:extLst>
          </p:cNvPr>
          <p:cNvSpPr>
            <a:spLocks noGrp="1"/>
          </p:cNvSpPr>
          <p:nvPr>
            <p:ph type="ctrTitle"/>
          </p:nvPr>
        </p:nvSpPr>
        <p:spPr>
          <a:xfrm>
            <a:off x="838200" y="2666999"/>
            <a:ext cx="9144000" cy="1185863"/>
          </a:xfrm>
        </p:spPr>
        <p:txBody>
          <a:bodyPr anchor="t">
            <a:normAutofit/>
          </a:bodyPr>
          <a:lstStyle>
            <a:lvl1pPr algn="l">
              <a:defRPr sz="4400" b="1">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9C977B95-A833-4A94-97DC-4B00DBFDA401}"/>
              </a:ext>
            </a:extLst>
          </p:cNvPr>
          <p:cNvSpPr>
            <a:spLocks noGrp="1"/>
          </p:cNvSpPr>
          <p:nvPr>
            <p:ph type="subTitle" idx="1"/>
          </p:nvPr>
        </p:nvSpPr>
        <p:spPr>
          <a:xfrm>
            <a:off x="838200" y="4272625"/>
            <a:ext cx="7975600" cy="569754"/>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pic>
        <p:nvPicPr>
          <p:cNvPr id="13" name="Kuva 12">
            <a:extLst>
              <a:ext uri="{FF2B5EF4-FFF2-40B4-BE49-F238E27FC236}">
                <a16:creationId xmlns:a16="http://schemas.microsoft.com/office/drawing/2014/main" id="{80439F6B-FEBF-4968-8BA8-5FA72C2159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7565" y="4269677"/>
            <a:ext cx="1616434" cy="2354584"/>
          </a:xfrm>
          <a:prstGeom prst="rect">
            <a:avLst/>
          </a:prstGeom>
        </p:spPr>
      </p:pic>
      <p:sp>
        <p:nvSpPr>
          <p:cNvPr id="9" name="Päivämäärän paikkamerkki 3">
            <a:extLst>
              <a:ext uri="{FF2B5EF4-FFF2-40B4-BE49-F238E27FC236}">
                <a16:creationId xmlns:a16="http://schemas.microsoft.com/office/drawing/2014/main" id="{56D598EB-27B0-4A09-9E60-F6F3887DFDDA}"/>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11" name="Alatunnisteen paikkamerkki 4">
            <a:extLst>
              <a:ext uri="{FF2B5EF4-FFF2-40B4-BE49-F238E27FC236}">
                <a16:creationId xmlns:a16="http://schemas.microsoft.com/office/drawing/2014/main" id="{90C81D8C-7585-416F-A509-1FD0A26AF2EC}"/>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12" name="Dian numeron paikkamerkki 5">
            <a:extLst>
              <a:ext uri="{FF2B5EF4-FFF2-40B4-BE49-F238E27FC236}">
                <a16:creationId xmlns:a16="http://schemas.microsoft.com/office/drawing/2014/main" id="{410F6A2E-2FA0-40AB-9D9E-FF553995E04B}"/>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13524172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626A87-5FF6-44C0-9977-FD578D3808E8}"/>
              </a:ext>
            </a:extLst>
          </p:cNvPr>
          <p:cNvSpPr>
            <a:spLocks noGrp="1"/>
          </p:cNvSpPr>
          <p:nvPr>
            <p:ph type="title"/>
          </p:nvPr>
        </p:nvSpPr>
        <p:spPr>
          <a:xfrm>
            <a:off x="839788" y="365125"/>
            <a:ext cx="10515600" cy="1325563"/>
          </a:xfrm>
        </p:spPr>
        <p:txBody>
          <a:bodyPr/>
          <a:lstStyle/>
          <a:p>
            <a:r>
              <a:rPr lang="fi-FI"/>
              <a:t>Muokkaa ots. perustyyl. napsautt.</a:t>
            </a:r>
            <a:endParaRPr lang="en-GB"/>
          </a:p>
        </p:txBody>
      </p:sp>
      <p:sp>
        <p:nvSpPr>
          <p:cNvPr id="3" name="Tekstin paikkamerkki 2">
            <a:extLst>
              <a:ext uri="{FF2B5EF4-FFF2-40B4-BE49-F238E27FC236}">
                <a16:creationId xmlns:a16="http://schemas.microsoft.com/office/drawing/2014/main" id="{94BCE217-7EA9-49EE-BD01-BBB69289C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C96D9C1-3D3B-459B-B5B7-343008CDDE2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Tekstin paikkamerkki 4">
            <a:extLst>
              <a:ext uri="{FF2B5EF4-FFF2-40B4-BE49-F238E27FC236}">
                <a16:creationId xmlns:a16="http://schemas.microsoft.com/office/drawing/2014/main" id="{DB5A075B-4F7B-4773-9FDB-1B9E6E298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8FFFADF-8E13-4BAD-BDDB-5769671FF4B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a:extLst>
              <a:ext uri="{FF2B5EF4-FFF2-40B4-BE49-F238E27FC236}">
                <a16:creationId xmlns:a16="http://schemas.microsoft.com/office/drawing/2014/main" id="{7A15575F-8040-4840-AA91-1FFF2F7D0E8B}"/>
              </a:ext>
            </a:extLst>
          </p:cNvPr>
          <p:cNvSpPr>
            <a:spLocks noGrp="1"/>
          </p:cNvSpPr>
          <p:nvPr>
            <p:ph type="dt" sz="half" idx="10"/>
          </p:nvPr>
        </p:nvSpPr>
        <p:spPr/>
        <p:txBody>
          <a:bodyPr/>
          <a:lstStyle/>
          <a:p>
            <a:fld id="{8FE08D68-0C58-463C-9685-98DF8F85452A}" type="datetime1">
              <a:rPr lang="en-GB" smtClean="0"/>
              <a:t>11/08/2022</a:t>
            </a:fld>
            <a:endParaRPr lang="en-GB"/>
          </a:p>
        </p:txBody>
      </p:sp>
      <p:sp>
        <p:nvSpPr>
          <p:cNvPr id="8" name="Alatunnisteen paikkamerkki 7">
            <a:extLst>
              <a:ext uri="{FF2B5EF4-FFF2-40B4-BE49-F238E27FC236}">
                <a16:creationId xmlns:a16="http://schemas.microsoft.com/office/drawing/2014/main" id="{42E17866-849E-4C3E-B4A3-17F9AA4D7373}"/>
              </a:ext>
            </a:extLst>
          </p:cNvPr>
          <p:cNvSpPr>
            <a:spLocks noGrp="1"/>
          </p:cNvSpPr>
          <p:nvPr>
            <p:ph type="ftr" sz="quarter" idx="11"/>
          </p:nvPr>
        </p:nvSpPr>
        <p:spPr/>
        <p:txBody>
          <a:bodyPr/>
          <a:lstStyle/>
          <a:p>
            <a:r>
              <a:rPr lang="en-GB"/>
              <a:t>muisti.org</a:t>
            </a:r>
          </a:p>
        </p:txBody>
      </p:sp>
      <p:sp>
        <p:nvSpPr>
          <p:cNvPr id="9" name="Dian numeron paikkamerkki 8">
            <a:extLst>
              <a:ext uri="{FF2B5EF4-FFF2-40B4-BE49-F238E27FC236}">
                <a16:creationId xmlns:a16="http://schemas.microsoft.com/office/drawing/2014/main" id="{36CB2394-2F68-4074-9010-1DC4F34ACCEA}"/>
              </a:ext>
            </a:extLst>
          </p:cNvPr>
          <p:cNvSpPr>
            <a:spLocks noGrp="1"/>
          </p:cNvSpPr>
          <p:nvPr>
            <p:ph type="sldNum" sz="quarter" idx="12"/>
          </p:nvPr>
        </p:nvSpPr>
        <p:spPr/>
        <p:txBody>
          <a:bodyPr/>
          <a:lstStyle/>
          <a:p>
            <a:fld id="{4ABDB189-D6FE-4638-B5A6-DBA4E83E6F3C}" type="slidenum">
              <a:rPr lang="en-GB" smtClean="0"/>
              <a:t>‹#›</a:t>
            </a:fld>
            <a:endParaRPr lang="en-GB"/>
          </a:p>
        </p:txBody>
      </p:sp>
    </p:spTree>
    <p:extLst>
      <p:ext uri="{BB962C8B-B14F-4D97-AF65-F5344CB8AC3E}">
        <p14:creationId xmlns:p14="http://schemas.microsoft.com/office/powerpoint/2010/main" val="37890331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8A341-B172-432C-8FE0-8FC7470E3407}"/>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EBB18D7E-EF09-4A43-9F3E-CDE9D428568D}"/>
              </a:ext>
            </a:extLst>
          </p:cNvPr>
          <p:cNvSpPr>
            <a:spLocks noGrp="1"/>
          </p:cNvSpPr>
          <p:nvPr>
            <p:ph type="dt" sz="half" idx="10"/>
          </p:nvPr>
        </p:nvSpPr>
        <p:spPr/>
        <p:txBody>
          <a:bodyPr/>
          <a:lstStyle/>
          <a:p>
            <a:fld id="{BF3375E1-5CA6-45AF-8CC5-AE58217BB5FC}" type="datetime1">
              <a:rPr lang="en-GB" smtClean="0"/>
              <a:t>11/08/2022</a:t>
            </a:fld>
            <a:endParaRPr lang="en-GB"/>
          </a:p>
        </p:txBody>
      </p:sp>
      <p:sp>
        <p:nvSpPr>
          <p:cNvPr id="4" name="Alatunnisteen paikkamerkki 3">
            <a:extLst>
              <a:ext uri="{FF2B5EF4-FFF2-40B4-BE49-F238E27FC236}">
                <a16:creationId xmlns:a16="http://schemas.microsoft.com/office/drawing/2014/main" id="{93A70DFF-D10C-436C-BC3A-315BD529166E}"/>
              </a:ext>
            </a:extLst>
          </p:cNvPr>
          <p:cNvSpPr>
            <a:spLocks noGrp="1"/>
          </p:cNvSpPr>
          <p:nvPr>
            <p:ph type="ftr" sz="quarter" idx="11"/>
          </p:nvPr>
        </p:nvSpPr>
        <p:spPr/>
        <p:txBody>
          <a:bodyPr/>
          <a:lstStyle/>
          <a:p>
            <a:r>
              <a:rPr lang="en-GB"/>
              <a:t>muisti.org</a:t>
            </a:r>
          </a:p>
        </p:txBody>
      </p:sp>
      <p:sp>
        <p:nvSpPr>
          <p:cNvPr id="5" name="Dian numeron paikkamerkki 4">
            <a:extLst>
              <a:ext uri="{FF2B5EF4-FFF2-40B4-BE49-F238E27FC236}">
                <a16:creationId xmlns:a16="http://schemas.microsoft.com/office/drawing/2014/main" id="{8EFC22B7-F282-44DA-A771-1200166673D1}"/>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6" name="Kuva 5">
            <a:extLst>
              <a:ext uri="{FF2B5EF4-FFF2-40B4-BE49-F238E27FC236}">
                <a16:creationId xmlns:a16="http://schemas.microsoft.com/office/drawing/2014/main" id="{A3D96BAE-4B35-47FE-9C20-319159481D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524498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40B935-F6C1-4D44-9B47-E2242758ABD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Sisällön paikkamerkki 2">
            <a:extLst>
              <a:ext uri="{FF2B5EF4-FFF2-40B4-BE49-F238E27FC236}">
                <a16:creationId xmlns:a16="http://schemas.microsoft.com/office/drawing/2014/main" id="{1BA5BE92-4B67-4DE0-BC7F-590E6D51B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Tekstin paikkamerkki 3">
            <a:extLst>
              <a:ext uri="{FF2B5EF4-FFF2-40B4-BE49-F238E27FC236}">
                <a16:creationId xmlns:a16="http://schemas.microsoft.com/office/drawing/2014/main" id="{083548F8-59B0-4F66-BC3B-5E761C8BD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8B7063C-8DC3-4AA5-9068-3A58F720EA19}"/>
              </a:ext>
            </a:extLst>
          </p:cNvPr>
          <p:cNvSpPr>
            <a:spLocks noGrp="1"/>
          </p:cNvSpPr>
          <p:nvPr>
            <p:ph type="dt" sz="half" idx="10"/>
          </p:nvPr>
        </p:nvSpPr>
        <p:spPr/>
        <p:txBody>
          <a:bodyPr/>
          <a:lstStyle/>
          <a:p>
            <a:fld id="{61FE854B-3EA5-4CB3-B884-DB6300136B93}" type="datetime1">
              <a:rPr lang="en-GB" smtClean="0"/>
              <a:t>11/08/2022</a:t>
            </a:fld>
            <a:endParaRPr lang="en-GB"/>
          </a:p>
        </p:txBody>
      </p:sp>
      <p:sp>
        <p:nvSpPr>
          <p:cNvPr id="6" name="Alatunnisteen paikkamerkki 5">
            <a:extLst>
              <a:ext uri="{FF2B5EF4-FFF2-40B4-BE49-F238E27FC236}">
                <a16:creationId xmlns:a16="http://schemas.microsoft.com/office/drawing/2014/main" id="{4E13FBB5-1027-47E7-9E06-B0F0A77C1945}"/>
              </a:ext>
            </a:extLst>
          </p:cNvPr>
          <p:cNvSpPr>
            <a:spLocks noGrp="1"/>
          </p:cNvSpPr>
          <p:nvPr>
            <p:ph type="ftr" sz="quarter" idx="11"/>
          </p:nvPr>
        </p:nvSpPr>
        <p:spPr/>
        <p:txBody>
          <a:bodyPr/>
          <a:lstStyle/>
          <a:p>
            <a:r>
              <a:rPr lang="en-GB"/>
              <a:t>muisti.org</a:t>
            </a:r>
          </a:p>
        </p:txBody>
      </p:sp>
      <p:sp>
        <p:nvSpPr>
          <p:cNvPr id="7" name="Dian numeron paikkamerkki 6">
            <a:extLst>
              <a:ext uri="{FF2B5EF4-FFF2-40B4-BE49-F238E27FC236}">
                <a16:creationId xmlns:a16="http://schemas.microsoft.com/office/drawing/2014/main" id="{09A487BA-053A-4E37-9815-89C92E7DDE96}"/>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8" name="Kuva 7">
            <a:extLst>
              <a:ext uri="{FF2B5EF4-FFF2-40B4-BE49-F238E27FC236}">
                <a16:creationId xmlns:a16="http://schemas.microsoft.com/office/drawing/2014/main" id="{25117323-6321-494A-9E3E-E2C77B9904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1117881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BC9E96-4D8E-499A-B4AF-3B403309E99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Kuvan paikkamerkki 2">
            <a:extLst>
              <a:ext uri="{FF2B5EF4-FFF2-40B4-BE49-F238E27FC236}">
                <a16:creationId xmlns:a16="http://schemas.microsoft.com/office/drawing/2014/main" id="{3A321CC1-B038-407D-9311-47CF8B22D793}"/>
              </a:ext>
            </a:extLst>
          </p:cNvPr>
          <p:cNvSpPr>
            <a:spLocks noGrp="1"/>
          </p:cNvSpPr>
          <p:nvPr>
            <p:ph type="pic" idx="1"/>
          </p:nvPr>
        </p:nvSpPr>
        <p:spPr>
          <a:xfrm>
            <a:off x="5183188" y="987425"/>
            <a:ext cx="6172200" cy="4143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in paikkamerkki 3">
            <a:extLst>
              <a:ext uri="{FF2B5EF4-FFF2-40B4-BE49-F238E27FC236}">
                <a16:creationId xmlns:a16="http://schemas.microsoft.com/office/drawing/2014/main" id="{7924F32C-6B42-452C-86F2-11D4E1C29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6050E02-E7BC-4C4D-9128-0649099035A5}"/>
              </a:ext>
            </a:extLst>
          </p:cNvPr>
          <p:cNvSpPr>
            <a:spLocks noGrp="1"/>
          </p:cNvSpPr>
          <p:nvPr>
            <p:ph type="dt" sz="half" idx="10"/>
          </p:nvPr>
        </p:nvSpPr>
        <p:spPr/>
        <p:txBody>
          <a:bodyPr/>
          <a:lstStyle/>
          <a:p>
            <a:fld id="{EBE5DB3D-0073-48F6-80E0-4234C2506AEC}" type="datetime1">
              <a:rPr lang="en-GB" smtClean="0"/>
              <a:t>11/08/2022</a:t>
            </a:fld>
            <a:endParaRPr lang="en-GB"/>
          </a:p>
        </p:txBody>
      </p:sp>
      <p:sp>
        <p:nvSpPr>
          <p:cNvPr id="6" name="Alatunnisteen paikkamerkki 5">
            <a:extLst>
              <a:ext uri="{FF2B5EF4-FFF2-40B4-BE49-F238E27FC236}">
                <a16:creationId xmlns:a16="http://schemas.microsoft.com/office/drawing/2014/main" id="{BC3692ED-1D2B-46C8-B7DC-D64A4F680D8A}"/>
              </a:ext>
            </a:extLst>
          </p:cNvPr>
          <p:cNvSpPr>
            <a:spLocks noGrp="1"/>
          </p:cNvSpPr>
          <p:nvPr>
            <p:ph type="ftr" sz="quarter" idx="11"/>
          </p:nvPr>
        </p:nvSpPr>
        <p:spPr/>
        <p:txBody>
          <a:bodyPr/>
          <a:lstStyle/>
          <a:p>
            <a:r>
              <a:rPr lang="en-GB"/>
              <a:t>muisti.org</a:t>
            </a:r>
          </a:p>
        </p:txBody>
      </p:sp>
      <p:sp>
        <p:nvSpPr>
          <p:cNvPr id="7" name="Dian numeron paikkamerkki 6">
            <a:extLst>
              <a:ext uri="{FF2B5EF4-FFF2-40B4-BE49-F238E27FC236}">
                <a16:creationId xmlns:a16="http://schemas.microsoft.com/office/drawing/2014/main" id="{E08F8A78-206E-4AD8-BD77-AC477705D9A8}"/>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8" name="Kuva 7">
            <a:extLst>
              <a:ext uri="{FF2B5EF4-FFF2-40B4-BE49-F238E27FC236}">
                <a16:creationId xmlns:a16="http://schemas.microsoft.com/office/drawing/2014/main" id="{87B054D2-0A44-47FE-970F-8A22005991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41068143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4467B0-4495-495F-9691-0491E6935DBC}"/>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Sisällön paikkamerkki 2">
            <a:extLst>
              <a:ext uri="{FF2B5EF4-FFF2-40B4-BE49-F238E27FC236}">
                <a16:creationId xmlns:a16="http://schemas.microsoft.com/office/drawing/2014/main" id="{806F5F46-1986-4EC2-9632-87CF6B875F6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pic>
        <p:nvPicPr>
          <p:cNvPr id="11" name="Kuva 10">
            <a:extLst>
              <a:ext uri="{FF2B5EF4-FFF2-40B4-BE49-F238E27FC236}">
                <a16:creationId xmlns:a16="http://schemas.microsoft.com/office/drawing/2014/main" id="{F064A8D5-D5CC-49F0-8981-7061945A47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
        <p:nvSpPr>
          <p:cNvPr id="8" name="Päivämäärän paikkamerkki 3">
            <a:extLst>
              <a:ext uri="{FF2B5EF4-FFF2-40B4-BE49-F238E27FC236}">
                <a16:creationId xmlns:a16="http://schemas.microsoft.com/office/drawing/2014/main" id="{04F74F30-C79F-4A0C-A27F-867A62FD940C}"/>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9" name="Alatunnisteen paikkamerkki 4">
            <a:extLst>
              <a:ext uri="{FF2B5EF4-FFF2-40B4-BE49-F238E27FC236}">
                <a16:creationId xmlns:a16="http://schemas.microsoft.com/office/drawing/2014/main" id="{7B5D8C4A-00DD-4414-8CCA-D68F0A8AAEF7}"/>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10" name="Dian numeron paikkamerkki 5">
            <a:extLst>
              <a:ext uri="{FF2B5EF4-FFF2-40B4-BE49-F238E27FC236}">
                <a16:creationId xmlns:a16="http://schemas.microsoft.com/office/drawing/2014/main" id="{56D4FB8F-19EC-4965-A8DD-4C64BCCA245D}"/>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26218838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4467B0-4495-495F-9691-0491E6935DBC}"/>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GB"/>
          </a:p>
        </p:txBody>
      </p:sp>
      <p:pic>
        <p:nvPicPr>
          <p:cNvPr id="11" name="Kuva 10">
            <a:extLst>
              <a:ext uri="{FF2B5EF4-FFF2-40B4-BE49-F238E27FC236}">
                <a16:creationId xmlns:a16="http://schemas.microsoft.com/office/drawing/2014/main" id="{F064A8D5-D5CC-49F0-8981-7061945A47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
        <p:nvSpPr>
          <p:cNvPr id="8" name="Sisällön paikkamerkki 3">
            <a:extLst>
              <a:ext uri="{FF2B5EF4-FFF2-40B4-BE49-F238E27FC236}">
                <a16:creationId xmlns:a16="http://schemas.microsoft.com/office/drawing/2014/main" id="{6792F333-D2EF-46B1-922F-27FB97685DDB}"/>
              </a:ext>
            </a:extLst>
          </p:cNvPr>
          <p:cNvSpPr>
            <a:spLocks noGrp="1"/>
          </p:cNvSpPr>
          <p:nvPr>
            <p:ph sz="half" idx="10"/>
          </p:nvPr>
        </p:nvSpPr>
        <p:spPr>
          <a:xfrm>
            <a:off x="839788" y="1867388"/>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9" name="Sisällön paikkamerkki 5">
            <a:extLst>
              <a:ext uri="{FF2B5EF4-FFF2-40B4-BE49-F238E27FC236}">
                <a16:creationId xmlns:a16="http://schemas.microsoft.com/office/drawing/2014/main" id="{D9516678-9F22-4ED7-89EE-92F405B7FAB3}"/>
              </a:ext>
            </a:extLst>
          </p:cNvPr>
          <p:cNvSpPr>
            <a:spLocks noGrp="1"/>
          </p:cNvSpPr>
          <p:nvPr>
            <p:ph sz="quarter" idx="11"/>
          </p:nvPr>
        </p:nvSpPr>
        <p:spPr>
          <a:xfrm>
            <a:off x="6172200" y="1867388"/>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Päivämäärän paikkamerkki 3">
            <a:extLst>
              <a:ext uri="{FF2B5EF4-FFF2-40B4-BE49-F238E27FC236}">
                <a16:creationId xmlns:a16="http://schemas.microsoft.com/office/drawing/2014/main" id="{94E06F70-12B0-4EBB-A5B9-19D01D0E1B1B}"/>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15" name="Alatunnisteen paikkamerkki 4">
            <a:extLst>
              <a:ext uri="{FF2B5EF4-FFF2-40B4-BE49-F238E27FC236}">
                <a16:creationId xmlns:a16="http://schemas.microsoft.com/office/drawing/2014/main" id="{271F3F70-C947-4E1E-AD04-F588F2C566D7}"/>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16" name="Dian numeron paikkamerkki 5">
            <a:extLst>
              <a:ext uri="{FF2B5EF4-FFF2-40B4-BE49-F238E27FC236}">
                <a16:creationId xmlns:a16="http://schemas.microsoft.com/office/drawing/2014/main" id="{3BB2326B-1823-496F-A6C7-CC6B6C391381}"/>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31748963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BF0F3B4D-BA58-4CF3-A88C-688E0E43935F}"/>
              </a:ext>
            </a:extLst>
          </p:cNvPr>
          <p:cNvSpPr>
            <a:spLocks noGrp="1"/>
          </p:cNvSpPr>
          <p:nvPr>
            <p:ph type="title" hasCustomPrompt="1"/>
          </p:nvPr>
        </p:nvSpPr>
        <p:spPr>
          <a:xfrm>
            <a:off x="831850" y="1100138"/>
            <a:ext cx="9734550" cy="2852737"/>
          </a:xfrm>
        </p:spPr>
        <p:txBody>
          <a:bodyPr anchor="t">
            <a:normAutofit/>
          </a:bodyPr>
          <a:lstStyle>
            <a:lvl1pPr>
              <a:defRPr lang="en-GB" sz="4400" b="0" dirty="0"/>
            </a:lvl1pPr>
          </a:lstStyle>
          <a:p>
            <a:r>
              <a:rPr lang="en-GB" spc="170">
                <a:solidFill>
                  <a:srgbClr val="F4EFEA"/>
                </a:solidFill>
              </a:rPr>
              <a:t>“</a:t>
            </a:r>
            <a:r>
              <a:rPr lang="en-GB" spc="170" err="1">
                <a:solidFill>
                  <a:srgbClr val="F4EFEA"/>
                </a:solidFill>
              </a:rPr>
              <a:t>Nosto</a:t>
            </a:r>
            <a:r>
              <a:rPr lang="en-GB" spc="170">
                <a:solidFill>
                  <a:srgbClr val="F4EFEA"/>
                </a:solidFill>
              </a:rPr>
              <a:t> </a:t>
            </a:r>
            <a:r>
              <a:rPr lang="en-GB" spc="90">
                <a:solidFill>
                  <a:srgbClr val="F4EFEA"/>
                </a:solidFill>
              </a:rPr>
              <a:t>tai </a:t>
            </a:r>
            <a:r>
              <a:rPr lang="en-GB" spc="35" err="1">
                <a:solidFill>
                  <a:srgbClr val="F4EFEA"/>
                </a:solidFill>
              </a:rPr>
              <a:t>lainaus</a:t>
            </a:r>
            <a:r>
              <a:rPr lang="en-GB" spc="35">
                <a:solidFill>
                  <a:srgbClr val="F4EFEA"/>
                </a:solidFill>
              </a:rPr>
              <a:t> </a:t>
            </a:r>
            <a:r>
              <a:rPr lang="en-GB" spc="125">
                <a:solidFill>
                  <a:srgbClr val="F4EFEA"/>
                </a:solidFill>
              </a:rPr>
              <a:t>Lorem </a:t>
            </a:r>
            <a:r>
              <a:rPr lang="en-GB" spc="90">
                <a:solidFill>
                  <a:srgbClr val="F4EFEA"/>
                </a:solidFill>
              </a:rPr>
              <a:t>ipsum  </a:t>
            </a:r>
            <a:r>
              <a:rPr lang="en-GB" spc="85" err="1">
                <a:solidFill>
                  <a:srgbClr val="F4EFEA"/>
                </a:solidFill>
              </a:rPr>
              <a:t>atquam</a:t>
            </a:r>
            <a:r>
              <a:rPr lang="en-GB" spc="85">
                <a:solidFill>
                  <a:srgbClr val="F4EFEA"/>
                </a:solidFill>
              </a:rPr>
              <a:t> </a:t>
            </a:r>
            <a:r>
              <a:rPr lang="en-GB" spc="80" err="1">
                <a:solidFill>
                  <a:srgbClr val="F4EFEA"/>
                </a:solidFill>
              </a:rPr>
              <a:t>quisvitatiosam</a:t>
            </a:r>
            <a:r>
              <a:rPr lang="en-GB" spc="80">
                <a:solidFill>
                  <a:srgbClr val="F4EFEA"/>
                </a:solidFill>
              </a:rPr>
              <a:t> </a:t>
            </a:r>
            <a:r>
              <a:rPr lang="en-GB" spc="110" err="1">
                <a:solidFill>
                  <a:srgbClr val="F4EFEA"/>
                </a:solidFill>
              </a:rPr>
              <a:t>numquatio</a:t>
            </a:r>
            <a:r>
              <a:rPr lang="en-GB" spc="110">
                <a:solidFill>
                  <a:srgbClr val="F4EFEA"/>
                </a:solidFill>
              </a:rPr>
              <a:t>  </a:t>
            </a:r>
            <a:r>
              <a:rPr lang="en-GB" spc="65" err="1">
                <a:solidFill>
                  <a:srgbClr val="F4EFEA"/>
                </a:solidFill>
              </a:rPr>
              <a:t>quiaerror</a:t>
            </a:r>
            <a:r>
              <a:rPr lang="en-GB" spc="-550">
                <a:solidFill>
                  <a:srgbClr val="F4EFEA"/>
                </a:solidFill>
              </a:rPr>
              <a:t> </a:t>
            </a:r>
            <a:r>
              <a:rPr lang="en-GB" spc="50" err="1">
                <a:solidFill>
                  <a:srgbClr val="F4EFEA"/>
                </a:solidFill>
              </a:rPr>
              <a:t>saest</a:t>
            </a:r>
            <a:r>
              <a:rPr lang="en-GB" spc="-465">
                <a:solidFill>
                  <a:srgbClr val="F4EFEA"/>
                </a:solidFill>
              </a:rPr>
              <a:t> </a:t>
            </a:r>
            <a:r>
              <a:rPr lang="en-GB" spc="85" err="1">
                <a:solidFill>
                  <a:srgbClr val="F4EFEA"/>
                </a:solidFill>
              </a:rPr>
              <a:t>nonse</a:t>
            </a:r>
            <a:r>
              <a:rPr lang="en-GB" spc="-465">
                <a:solidFill>
                  <a:srgbClr val="F4EFEA"/>
                </a:solidFill>
              </a:rPr>
              <a:t> </a:t>
            </a:r>
            <a:r>
              <a:rPr lang="en-GB" spc="110" err="1">
                <a:solidFill>
                  <a:srgbClr val="F4EFEA"/>
                </a:solidFill>
              </a:rPr>
              <a:t>nemporemqui</a:t>
            </a:r>
            <a:r>
              <a:rPr lang="en-GB" spc="110">
                <a:solidFill>
                  <a:srgbClr val="F4EFEA"/>
                </a:solidFill>
              </a:rPr>
              <a:t>”</a:t>
            </a:r>
            <a:endParaRPr lang="en-GB"/>
          </a:p>
        </p:txBody>
      </p:sp>
      <p:sp>
        <p:nvSpPr>
          <p:cNvPr id="4" name="Päivämäärän paikkamerkki 3">
            <a:extLst>
              <a:ext uri="{FF2B5EF4-FFF2-40B4-BE49-F238E27FC236}">
                <a16:creationId xmlns:a16="http://schemas.microsoft.com/office/drawing/2014/main" id="{1EE12AF4-853A-4F8D-8755-70C134BE5648}"/>
              </a:ext>
            </a:extLst>
          </p:cNvPr>
          <p:cNvSpPr>
            <a:spLocks noGrp="1"/>
          </p:cNvSpPr>
          <p:nvPr>
            <p:ph type="dt" sz="half" idx="10"/>
          </p:nvPr>
        </p:nvSpPr>
        <p:spPr/>
        <p:txBody>
          <a:bodyPr/>
          <a:lstStyle>
            <a:lvl1pPr>
              <a:defRPr b="0">
                <a:solidFill>
                  <a:schemeClr val="bg1"/>
                </a:solidFill>
              </a:defRPr>
            </a:lvl1pPr>
          </a:lstStyle>
          <a:p>
            <a:fld id="{11C26D2F-B9C5-4F76-A2B6-548F2F5DEB37}" type="datetime1">
              <a:rPr lang="en-GB" smtClean="0"/>
              <a:pPr/>
              <a:t>11/08/2022</a:t>
            </a:fld>
            <a:endParaRPr lang="en-GB"/>
          </a:p>
        </p:txBody>
      </p:sp>
      <p:sp>
        <p:nvSpPr>
          <p:cNvPr id="5" name="Alatunnisteen paikkamerkki 4">
            <a:extLst>
              <a:ext uri="{FF2B5EF4-FFF2-40B4-BE49-F238E27FC236}">
                <a16:creationId xmlns:a16="http://schemas.microsoft.com/office/drawing/2014/main" id="{69EDC628-F4AA-42D7-8F5C-A884F830F178}"/>
              </a:ext>
            </a:extLst>
          </p:cNvPr>
          <p:cNvSpPr>
            <a:spLocks noGrp="1"/>
          </p:cNvSpPr>
          <p:nvPr>
            <p:ph type="ftr" sz="quarter" idx="11"/>
          </p:nvPr>
        </p:nvSpPr>
        <p:spPr/>
        <p:txBody>
          <a:bodyPr/>
          <a:lstStyle>
            <a:lvl1pPr>
              <a:defRPr b="0">
                <a:solidFill>
                  <a:schemeClr val="bg1"/>
                </a:solidFill>
              </a:defRPr>
            </a:lvl1pPr>
          </a:lstStyle>
          <a:p>
            <a:r>
              <a:rPr lang="en-GB"/>
              <a:t>muisti.org</a:t>
            </a:r>
          </a:p>
        </p:txBody>
      </p:sp>
      <p:sp>
        <p:nvSpPr>
          <p:cNvPr id="6" name="Dian numeron paikkamerkki 5">
            <a:extLst>
              <a:ext uri="{FF2B5EF4-FFF2-40B4-BE49-F238E27FC236}">
                <a16:creationId xmlns:a16="http://schemas.microsoft.com/office/drawing/2014/main" id="{733BC6BB-6145-44C2-9062-1DA849C97586}"/>
              </a:ext>
            </a:extLst>
          </p:cNvPr>
          <p:cNvSpPr>
            <a:spLocks noGrp="1"/>
          </p:cNvSpPr>
          <p:nvPr>
            <p:ph type="sldNum" sz="quarter" idx="12"/>
          </p:nvPr>
        </p:nvSpPr>
        <p:spPr/>
        <p:txBody>
          <a:bodyPr/>
          <a:lstStyle>
            <a:lvl1pPr>
              <a:defRPr b="0">
                <a:solidFill>
                  <a:schemeClr val="bg1"/>
                </a:solidFill>
              </a:defRPr>
            </a:lvl1pPr>
          </a:lstStyle>
          <a:p>
            <a:fld id="{4ABDB189-D6FE-4638-B5A6-DBA4E83E6F3C}" type="slidenum">
              <a:rPr lang="en-GB" smtClean="0"/>
              <a:pPr/>
              <a:t>‹#›</a:t>
            </a:fld>
            <a:endParaRPr lang="en-GB"/>
          </a:p>
        </p:txBody>
      </p:sp>
      <p:pic>
        <p:nvPicPr>
          <p:cNvPr id="11" name="Kuva 10">
            <a:extLst>
              <a:ext uri="{FF2B5EF4-FFF2-40B4-BE49-F238E27FC236}">
                <a16:creationId xmlns:a16="http://schemas.microsoft.com/office/drawing/2014/main" id="{6AE49DBB-DB6B-4025-893D-0DB5A73D35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Tree>
    <p:extLst>
      <p:ext uri="{BB962C8B-B14F-4D97-AF65-F5344CB8AC3E}">
        <p14:creationId xmlns:p14="http://schemas.microsoft.com/office/powerpoint/2010/main" val="12204431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BF0F3B4D-BA58-4CF3-A88C-688E0E43935F}"/>
              </a:ext>
            </a:extLst>
          </p:cNvPr>
          <p:cNvSpPr>
            <a:spLocks noGrp="1"/>
          </p:cNvSpPr>
          <p:nvPr>
            <p:ph type="title" hasCustomPrompt="1"/>
          </p:nvPr>
        </p:nvSpPr>
        <p:spPr>
          <a:xfrm>
            <a:off x="831850" y="1100138"/>
            <a:ext cx="9734550" cy="2852737"/>
          </a:xfrm>
        </p:spPr>
        <p:txBody>
          <a:bodyPr anchor="t">
            <a:normAutofit/>
          </a:bodyPr>
          <a:lstStyle>
            <a:lvl1pPr>
              <a:defRPr lang="en-GB" sz="4400" b="0" dirty="0"/>
            </a:lvl1pPr>
          </a:lstStyle>
          <a:p>
            <a:r>
              <a:rPr lang="en-GB" spc="170">
                <a:solidFill>
                  <a:srgbClr val="F4EFEA"/>
                </a:solidFill>
              </a:rPr>
              <a:t>“</a:t>
            </a:r>
            <a:r>
              <a:rPr lang="en-GB" spc="170" err="1">
                <a:solidFill>
                  <a:srgbClr val="F4EFEA"/>
                </a:solidFill>
              </a:rPr>
              <a:t>Nosto</a:t>
            </a:r>
            <a:r>
              <a:rPr lang="en-GB" spc="170">
                <a:solidFill>
                  <a:srgbClr val="F4EFEA"/>
                </a:solidFill>
              </a:rPr>
              <a:t> </a:t>
            </a:r>
            <a:r>
              <a:rPr lang="en-GB" spc="90">
                <a:solidFill>
                  <a:srgbClr val="F4EFEA"/>
                </a:solidFill>
              </a:rPr>
              <a:t>tai </a:t>
            </a:r>
            <a:r>
              <a:rPr lang="en-GB" spc="35" err="1">
                <a:solidFill>
                  <a:srgbClr val="F4EFEA"/>
                </a:solidFill>
              </a:rPr>
              <a:t>lainaus</a:t>
            </a:r>
            <a:r>
              <a:rPr lang="en-GB" spc="35">
                <a:solidFill>
                  <a:srgbClr val="F4EFEA"/>
                </a:solidFill>
              </a:rPr>
              <a:t> </a:t>
            </a:r>
            <a:r>
              <a:rPr lang="en-GB" spc="125">
                <a:solidFill>
                  <a:srgbClr val="F4EFEA"/>
                </a:solidFill>
              </a:rPr>
              <a:t>Lorem </a:t>
            </a:r>
            <a:r>
              <a:rPr lang="en-GB" spc="90">
                <a:solidFill>
                  <a:srgbClr val="F4EFEA"/>
                </a:solidFill>
              </a:rPr>
              <a:t>ipsum  </a:t>
            </a:r>
            <a:r>
              <a:rPr lang="en-GB" spc="85" err="1">
                <a:solidFill>
                  <a:srgbClr val="F4EFEA"/>
                </a:solidFill>
              </a:rPr>
              <a:t>atquam</a:t>
            </a:r>
            <a:r>
              <a:rPr lang="en-GB" spc="85">
                <a:solidFill>
                  <a:srgbClr val="F4EFEA"/>
                </a:solidFill>
              </a:rPr>
              <a:t> </a:t>
            </a:r>
            <a:r>
              <a:rPr lang="en-GB" spc="80" err="1">
                <a:solidFill>
                  <a:srgbClr val="F4EFEA"/>
                </a:solidFill>
              </a:rPr>
              <a:t>quisvitatiosam</a:t>
            </a:r>
            <a:r>
              <a:rPr lang="en-GB" spc="80">
                <a:solidFill>
                  <a:srgbClr val="F4EFEA"/>
                </a:solidFill>
              </a:rPr>
              <a:t> </a:t>
            </a:r>
            <a:r>
              <a:rPr lang="en-GB" spc="110" err="1">
                <a:solidFill>
                  <a:srgbClr val="F4EFEA"/>
                </a:solidFill>
              </a:rPr>
              <a:t>numquatio</a:t>
            </a:r>
            <a:r>
              <a:rPr lang="en-GB" spc="110">
                <a:solidFill>
                  <a:srgbClr val="F4EFEA"/>
                </a:solidFill>
              </a:rPr>
              <a:t>  </a:t>
            </a:r>
            <a:r>
              <a:rPr lang="en-GB" spc="65" err="1">
                <a:solidFill>
                  <a:srgbClr val="F4EFEA"/>
                </a:solidFill>
              </a:rPr>
              <a:t>quiaerror</a:t>
            </a:r>
            <a:r>
              <a:rPr lang="en-GB" spc="-550">
                <a:solidFill>
                  <a:srgbClr val="F4EFEA"/>
                </a:solidFill>
              </a:rPr>
              <a:t> </a:t>
            </a:r>
            <a:r>
              <a:rPr lang="en-GB" spc="50" err="1">
                <a:solidFill>
                  <a:srgbClr val="F4EFEA"/>
                </a:solidFill>
              </a:rPr>
              <a:t>saest</a:t>
            </a:r>
            <a:r>
              <a:rPr lang="en-GB" spc="-465">
                <a:solidFill>
                  <a:srgbClr val="F4EFEA"/>
                </a:solidFill>
              </a:rPr>
              <a:t> </a:t>
            </a:r>
            <a:r>
              <a:rPr lang="en-GB" spc="85" err="1">
                <a:solidFill>
                  <a:srgbClr val="F4EFEA"/>
                </a:solidFill>
              </a:rPr>
              <a:t>nonse</a:t>
            </a:r>
            <a:r>
              <a:rPr lang="en-GB" spc="-465">
                <a:solidFill>
                  <a:srgbClr val="F4EFEA"/>
                </a:solidFill>
              </a:rPr>
              <a:t> </a:t>
            </a:r>
            <a:r>
              <a:rPr lang="en-GB" spc="110" err="1">
                <a:solidFill>
                  <a:srgbClr val="F4EFEA"/>
                </a:solidFill>
              </a:rPr>
              <a:t>nemporemqui</a:t>
            </a:r>
            <a:r>
              <a:rPr lang="en-GB" spc="110">
                <a:solidFill>
                  <a:srgbClr val="F4EFEA"/>
                </a:solidFill>
              </a:rPr>
              <a:t>”</a:t>
            </a:r>
            <a:endParaRPr lang="en-GB"/>
          </a:p>
        </p:txBody>
      </p:sp>
      <p:sp>
        <p:nvSpPr>
          <p:cNvPr id="4" name="Päivämäärän paikkamerkki 3">
            <a:extLst>
              <a:ext uri="{FF2B5EF4-FFF2-40B4-BE49-F238E27FC236}">
                <a16:creationId xmlns:a16="http://schemas.microsoft.com/office/drawing/2014/main" id="{1EE12AF4-853A-4F8D-8755-70C134BE5648}"/>
              </a:ext>
            </a:extLst>
          </p:cNvPr>
          <p:cNvSpPr>
            <a:spLocks noGrp="1"/>
          </p:cNvSpPr>
          <p:nvPr>
            <p:ph type="dt" sz="half" idx="10"/>
          </p:nvPr>
        </p:nvSpPr>
        <p:spPr/>
        <p:txBody>
          <a:bodyPr/>
          <a:lstStyle>
            <a:lvl1pPr>
              <a:defRPr b="0">
                <a:solidFill>
                  <a:schemeClr val="bg1"/>
                </a:solidFill>
              </a:defRPr>
            </a:lvl1pPr>
          </a:lstStyle>
          <a:p>
            <a:fld id="{11C26D2F-B9C5-4F76-A2B6-548F2F5DEB37}" type="datetime1">
              <a:rPr lang="en-GB" smtClean="0"/>
              <a:pPr/>
              <a:t>11/08/2022</a:t>
            </a:fld>
            <a:endParaRPr lang="en-GB"/>
          </a:p>
        </p:txBody>
      </p:sp>
      <p:sp>
        <p:nvSpPr>
          <p:cNvPr id="5" name="Alatunnisteen paikkamerkki 4">
            <a:extLst>
              <a:ext uri="{FF2B5EF4-FFF2-40B4-BE49-F238E27FC236}">
                <a16:creationId xmlns:a16="http://schemas.microsoft.com/office/drawing/2014/main" id="{69EDC628-F4AA-42D7-8F5C-A884F830F178}"/>
              </a:ext>
            </a:extLst>
          </p:cNvPr>
          <p:cNvSpPr>
            <a:spLocks noGrp="1"/>
          </p:cNvSpPr>
          <p:nvPr>
            <p:ph type="ftr" sz="quarter" idx="11"/>
          </p:nvPr>
        </p:nvSpPr>
        <p:spPr/>
        <p:txBody>
          <a:bodyPr/>
          <a:lstStyle>
            <a:lvl1pPr>
              <a:defRPr b="0">
                <a:solidFill>
                  <a:schemeClr val="bg1"/>
                </a:solidFill>
              </a:defRPr>
            </a:lvl1pPr>
          </a:lstStyle>
          <a:p>
            <a:r>
              <a:rPr lang="en-GB"/>
              <a:t>muisti.org</a:t>
            </a:r>
          </a:p>
        </p:txBody>
      </p:sp>
      <p:sp>
        <p:nvSpPr>
          <p:cNvPr id="6" name="Dian numeron paikkamerkki 5">
            <a:extLst>
              <a:ext uri="{FF2B5EF4-FFF2-40B4-BE49-F238E27FC236}">
                <a16:creationId xmlns:a16="http://schemas.microsoft.com/office/drawing/2014/main" id="{733BC6BB-6145-44C2-9062-1DA849C97586}"/>
              </a:ext>
            </a:extLst>
          </p:cNvPr>
          <p:cNvSpPr>
            <a:spLocks noGrp="1"/>
          </p:cNvSpPr>
          <p:nvPr>
            <p:ph type="sldNum" sz="quarter" idx="12"/>
          </p:nvPr>
        </p:nvSpPr>
        <p:spPr/>
        <p:txBody>
          <a:bodyPr/>
          <a:lstStyle>
            <a:lvl1pPr>
              <a:defRPr b="0">
                <a:solidFill>
                  <a:schemeClr val="bg1"/>
                </a:solidFill>
              </a:defRPr>
            </a:lvl1pPr>
          </a:lstStyle>
          <a:p>
            <a:fld id="{4ABDB189-D6FE-4638-B5A6-DBA4E83E6F3C}" type="slidenum">
              <a:rPr lang="en-GB" smtClean="0"/>
              <a:pPr/>
              <a:t>‹#›</a:t>
            </a:fld>
            <a:endParaRPr lang="en-GB"/>
          </a:p>
        </p:txBody>
      </p:sp>
      <p:pic>
        <p:nvPicPr>
          <p:cNvPr id="11" name="Kuva 10">
            <a:extLst>
              <a:ext uri="{FF2B5EF4-FFF2-40B4-BE49-F238E27FC236}">
                <a16:creationId xmlns:a16="http://schemas.microsoft.com/office/drawing/2014/main" id="{6AE49DBB-DB6B-4025-893D-0DB5A73D35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Tree>
    <p:extLst>
      <p:ext uri="{BB962C8B-B14F-4D97-AF65-F5344CB8AC3E}">
        <p14:creationId xmlns:p14="http://schemas.microsoft.com/office/powerpoint/2010/main" val="99429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BF0F3B4D-BA58-4CF3-A88C-688E0E43935F}"/>
              </a:ext>
            </a:extLst>
          </p:cNvPr>
          <p:cNvSpPr>
            <a:spLocks noGrp="1"/>
          </p:cNvSpPr>
          <p:nvPr>
            <p:ph type="title" hasCustomPrompt="1"/>
          </p:nvPr>
        </p:nvSpPr>
        <p:spPr>
          <a:xfrm>
            <a:off x="831850" y="1100138"/>
            <a:ext cx="9734550" cy="2852737"/>
          </a:xfrm>
        </p:spPr>
        <p:txBody>
          <a:bodyPr anchor="t">
            <a:normAutofit/>
          </a:bodyPr>
          <a:lstStyle>
            <a:lvl1pPr>
              <a:defRPr lang="en-GB" sz="4400" b="0" dirty="0">
                <a:solidFill>
                  <a:schemeClr val="tx2"/>
                </a:solidFill>
              </a:defRPr>
            </a:lvl1pPr>
          </a:lstStyle>
          <a:p>
            <a:r>
              <a:rPr lang="en-GB" spc="170"/>
              <a:t>“</a:t>
            </a:r>
            <a:r>
              <a:rPr lang="en-GB" spc="170" err="1"/>
              <a:t>Nosto</a:t>
            </a:r>
            <a:r>
              <a:rPr lang="en-GB" spc="170"/>
              <a:t> </a:t>
            </a:r>
            <a:r>
              <a:rPr lang="en-GB" spc="90"/>
              <a:t>tai </a:t>
            </a:r>
            <a:r>
              <a:rPr lang="en-GB" spc="35" err="1"/>
              <a:t>lainaus</a:t>
            </a:r>
            <a:r>
              <a:rPr lang="en-GB" spc="35"/>
              <a:t> </a:t>
            </a:r>
            <a:r>
              <a:rPr lang="en-GB" spc="125"/>
              <a:t>Lorem </a:t>
            </a:r>
            <a:r>
              <a:rPr lang="en-GB" spc="90"/>
              <a:t>ipsum  </a:t>
            </a:r>
            <a:r>
              <a:rPr lang="en-GB" spc="85" err="1"/>
              <a:t>atquam</a:t>
            </a:r>
            <a:r>
              <a:rPr lang="en-GB" spc="85"/>
              <a:t> </a:t>
            </a:r>
            <a:r>
              <a:rPr lang="en-GB" spc="80" err="1"/>
              <a:t>quisvitatiosam</a:t>
            </a:r>
            <a:r>
              <a:rPr lang="en-GB" spc="80"/>
              <a:t> </a:t>
            </a:r>
            <a:r>
              <a:rPr lang="en-GB" spc="110" err="1"/>
              <a:t>numquatio</a:t>
            </a:r>
            <a:r>
              <a:rPr lang="en-GB" spc="110"/>
              <a:t>  </a:t>
            </a:r>
            <a:r>
              <a:rPr lang="en-GB" spc="65" err="1"/>
              <a:t>quiaerror</a:t>
            </a:r>
            <a:r>
              <a:rPr lang="en-GB" spc="-550"/>
              <a:t> </a:t>
            </a:r>
            <a:r>
              <a:rPr lang="en-GB" spc="50" err="1"/>
              <a:t>saest</a:t>
            </a:r>
            <a:r>
              <a:rPr lang="en-GB" spc="-465"/>
              <a:t> </a:t>
            </a:r>
            <a:r>
              <a:rPr lang="en-GB" spc="85" err="1"/>
              <a:t>nonse</a:t>
            </a:r>
            <a:r>
              <a:rPr lang="en-GB" spc="-465"/>
              <a:t> </a:t>
            </a:r>
            <a:r>
              <a:rPr lang="en-GB" spc="110" err="1"/>
              <a:t>nemporemqui</a:t>
            </a:r>
            <a:r>
              <a:rPr lang="en-GB" spc="110"/>
              <a:t>”</a:t>
            </a:r>
            <a:endParaRPr lang="en-GB"/>
          </a:p>
        </p:txBody>
      </p:sp>
      <p:sp>
        <p:nvSpPr>
          <p:cNvPr id="4" name="Päivämäärän paikkamerkki 3">
            <a:extLst>
              <a:ext uri="{FF2B5EF4-FFF2-40B4-BE49-F238E27FC236}">
                <a16:creationId xmlns:a16="http://schemas.microsoft.com/office/drawing/2014/main" id="{1EE12AF4-853A-4F8D-8755-70C134BE5648}"/>
              </a:ext>
            </a:extLst>
          </p:cNvPr>
          <p:cNvSpPr>
            <a:spLocks noGrp="1"/>
          </p:cNvSpPr>
          <p:nvPr>
            <p:ph type="dt" sz="half" idx="10"/>
          </p:nvPr>
        </p:nvSpPr>
        <p:spPr/>
        <p:txBody>
          <a:bodyPr/>
          <a:lstStyle>
            <a:lvl1pPr>
              <a:defRPr b="0">
                <a:solidFill>
                  <a:schemeClr val="tx2"/>
                </a:solidFill>
              </a:defRPr>
            </a:lvl1pPr>
          </a:lstStyle>
          <a:p>
            <a:fld id="{11C26D2F-B9C5-4F76-A2B6-548F2F5DEB37}" type="datetime1">
              <a:rPr lang="en-GB" smtClean="0"/>
              <a:pPr/>
              <a:t>11/08/2022</a:t>
            </a:fld>
            <a:endParaRPr lang="en-GB"/>
          </a:p>
        </p:txBody>
      </p:sp>
      <p:sp>
        <p:nvSpPr>
          <p:cNvPr id="5" name="Alatunnisteen paikkamerkki 4">
            <a:extLst>
              <a:ext uri="{FF2B5EF4-FFF2-40B4-BE49-F238E27FC236}">
                <a16:creationId xmlns:a16="http://schemas.microsoft.com/office/drawing/2014/main" id="{69EDC628-F4AA-42D7-8F5C-A884F830F178}"/>
              </a:ext>
            </a:extLst>
          </p:cNvPr>
          <p:cNvSpPr>
            <a:spLocks noGrp="1"/>
          </p:cNvSpPr>
          <p:nvPr>
            <p:ph type="ftr" sz="quarter" idx="11"/>
          </p:nvPr>
        </p:nvSpPr>
        <p:spPr/>
        <p:txBody>
          <a:bodyPr/>
          <a:lstStyle>
            <a:lvl1pPr>
              <a:defRPr b="0">
                <a:solidFill>
                  <a:schemeClr val="tx2"/>
                </a:solidFill>
              </a:defRPr>
            </a:lvl1pPr>
          </a:lstStyle>
          <a:p>
            <a:r>
              <a:rPr lang="en-GB"/>
              <a:t>muisti.org</a:t>
            </a:r>
          </a:p>
        </p:txBody>
      </p:sp>
      <p:sp>
        <p:nvSpPr>
          <p:cNvPr id="6" name="Dian numeron paikkamerkki 5">
            <a:extLst>
              <a:ext uri="{FF2B5EF4-FFF2-40B4-BE49-F238E27FC236}">
                <a16:creationId xmlns:a16="http://schemas.microsoft.com/office/drawing/2014/main" id="{733BC6BB-6145-44C2-9062-1DA849C97586}"/>
              </a:ext>
            </a:extLst>
          </p:cNvPr>
          <p:cNvSpPr>
            <a:spLocks noGrp="1"/>
          </p:cNvSpPr>
          <p:nvPr>
            <p:ph type="sldNum" sz="quarter" idx="12"/>
          </p:nvPr>
        </p:nvSpPr>
        <p:spPr/>
        <p:txBody>
          <a:bodyPr/>
          <a:lstStyle>
            <a:lvl1pPr>
              <a:defRPr b="0">
                <a:solidFill>
                  <a:schemeClr val="tx2"/>
                </a:solidFill>
              </a:defRPr>
            </a:lvl1pPr>
          </a:lstStyle>
          <a:p>
            <a:fld id="{4ABDB189-D6FE-4638-B5A6-DBA4E83E6F3C}" type="slidenum">
              <a:rPr lang="en-GB" smtClean="0"/>
              <a:pPr/>
              <a:t>‹#›</a:t>
            </a:fld>
            <a:endParaRPr lang="en-GB"/>
          </a:p>
        </p:txBody>
      </p:sp>
      <p:pic>
        <p:nvPicPr>
          <p:cNvPr id="10" name="Kuva 9">
            <a:extLst>
              <a:ext uri="{FF2B5EF4-FFF2-40B4-BE49-F238E27FC236}">
                <a16:creationId xmlns:a16="http://schemas.microsoft.com/office/drawing/2014/main" id="{5F5EA1FA-0D97-4E96-A53F-C2A26399A4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8"/>
            <a:ext cx="821285" cy="993774"/>
          </a:xfrm>
          <a:prstGeom prst="rect">
            <a:avLst/>
          </a:prstGeom>
        </p:spPr>
      </p:pic>
    </p:spTree>
    <p:extLst>
      <p:ext uri="{BB962C8B-B14F-4D97-AF65-F5344CB8AC3E}">
        <p14:creationId xmlns:p14="http://schemas.microsoft.com/office/powerpoint/2010/main" val="3483635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6096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orakulmio 12">
            <a:extLst>
              <a:ext uri="{FF2B5EF4-FFF2-40B4-BE49-F238E27FC236}">
                <a16:creationId xmlns:a16="http://schemas.microsoft.com/office/drawing/2014/main" id="{271074C7-D7E7-40AA-BEFA-8BCAA92C0BC1}"/>
              </a:ext>
            </a:extLst>
          </p:cNvPr>
          <p:cNvSpPr/>
          <p:nvPr userDrawn="1"/>
        </p:nvSpPr>
        <p:spPr>
          <a:xfrm>
            <a:off x="6096000" y="342900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495300" y="403225"/>
            <a:ext cx="5181600" cy="26193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Sisällön paikkamerkki 3">
            <a:extLst>
              <a:ext uri="{FF2B5EF4-FFF2-40B4-BE49-F238E27FC236}">
                <a16:creationId xmlns:a16="http://schemas.microsoft.com/office/drawing/2014/main" id="{78FFEA99-7208-480F-A5C1-725383747191}"/>
              </a:ext>
            </a:extLst>
          </p:cNvPr>
          <p:cNvSpPr>
            <a:spLocks noGrp="1"/>
          </p:cNvSpPr>
          <p:nvPr>
            <p:ph sz="half" idx="2"/>
          </p:nvPr>
        </p:nvSpPr>
        <p:spPr>
          <a:xfrm>
            <a:off x="6585304" y="3873501"/>
            <a:ext cx="5181600" cy="271621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25911816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orakulmio 12">
            <a:extLst>
              <a:ext uri="{FF2B5EF4-FFF2-40B4-BE49-F238E27FC236}">
                <a16:creationId xmlns:a16="http://schemas.microsoft.com/office/drawing/2014/main" id="{271074C7-D7E7-40AA-BEFA-8BCAA92C0BC1}"/>
              </a:ext>
            </a:extLst>
          </p:cNvPr>
          <p:cNvSpPr/>
          <p:nvPr userDrawn="1"/>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11" name="Sisällön paikkamerkki 2">
            <a:extLst>
              <a:ext uri="{FF2B5EF4-FFF2-40B4-BE49-F238E27FC236}">
                <a16:creationId xmlns:a16="http://schemas.microsoft.com/office/drawing/2014/main" id="{DC451AC0-331B-4DFA-B724-4C878D08E0EA}"/>
              </a:ext>
            </a:extLst>
          </p:cNvPr>
          <p:cNvSpPr>
            <a:spLocks noGrp="1"/>
          </p:cNvSpPr>
          <p:nvPr>
            <p:ph sz="half" idx="1"/>
          </p:nvPr>
        </p:nvSpPr>
        <p:spPr>
          <a:xfrm>
            <a:off x="495300" y="403225"/>
            <a:ext cx="5181600" cy="26193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Sisällön paikkamerkki 3">
            <a:extLst>
              <a:ext uri="{FF2B5EF4-FFF2-40B4-BE49-F238E27FC236}">
                <a16:creationId xmlns:a16="http://schemas.microsoft.com/office/drawing/2014/main" id="{0F899867-B142-4B8F-90BD-7F879F0F52C9}"/>
              </a:ext>
            </a:extLst>
          </p:cNvPr>
          <p:cNvSpPr>
            <a:spLocks noGrp="1"/>
          </p:cNvSpPr>
          <p:nvPr>
            <p:ph sz="half" idx="2"/>
          </p:nvPr>
        </p:nvSpPr>
        <p:spPr>
          <a:xfrm>
            <a:off x="6585304" y="3873501"/>
            <a:ext cx="5181600" cy="271621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3296646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58419D6-4C32-4907-A537-1BCDD97F7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kstin paikkamerkki 2">
            <a:extLst>
              <a:ext uri="{FF2B5EF4-FFF2-40B4-BE49-F238E27FC236}">
                <a16:creationId xmlns:a16="http://schemas.microsoft.com/office/drawing/2014/main" id="{95FB44D5-58E1-43ED-839B-F9B9FCE5C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F485C391-0AF3-428B-84ED-5F03A6F65737}"/>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5" name="Alatunnisteen paikkamerkki 4">
            <a:extLst>
              <a:ext uri="{FF2B5EF4-FFF2-40B4-BE49-F238E27FC236}">
                <a16:creationId xmlns:a16="http://schemas.microsoft.com/office/drawing/2014/main" id="{C39005DA-FDCB-4E14-B3ED-01B56CAB8B58}"/>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6" name="Dian numeron paikkamerkki 5">
            <a:extLst>
              <a:ext uri="{FF2B5EF4-FFF2-40B4-BE49-F238E27FC236}">
                <a16:creationId xmlns:a16="http://schemas.microsoft.com/office/drawing/2014/main" id="{D437E2A8-9B4A-4AE0-A65A-CE1B027FEE9F}"/>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373390572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7" r:id="rId4"/>
    <p:sldLayoutId id="2147483651" r:id="rId5"/>
    <p:sldLayoutId id="2147483660" r:id="rId6"/>
    <p:sldLayoutId id="2147483661" r:id="rId7"/>
    <p:sldLayoutId id="2147483664" r:id="rId8"/>
    <p:sldLayoutId id="2147483665" r:id="rId9"/>
    <p:sldLayoutId id="2147483666" r:id="rId10"/>
    <p:sldLayoutId id="2147483669" r:id="rId11"/>
    <p:sldLayoutId id="2147483670" r:id="rId12"/>
    <p:sldLayoutId id="2147483671" r:id="rId13"/>
    <p:sldLayoutId id="2147483672" r:id="rId14"/>
    <p:sldLayoutId id="2147483673" r:id="rId15"/>
    <p:sldLayoutId id="2147483674" r:id="rId16"/>
    <p:sldLayoutId id="2147483662" r:id="rId17"/>
    <p:sldLayoutId id="2147483655" r:id="rId18"/>
    <p:sldLayoutId id="2147483652" r:id="rId19"/>
    <p:sldLayoutId id="2147483653" r:id="rId20"/>
    <p:sldLayoutId id="2147483654" r:id="rId21"/>
    <p:sldLayoutId id="2147483656" r:id="rId22"/>
    <p:sldLayoutId id="2147483657" r:id="rId23"/>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rgbClr val="26201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201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201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201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eperusteet.opintopolku.fi/#/fi/perusopetus/419550/tiedot"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muisti.org/kouluille/" TargetMode="External"/><Relationship Id="rId2" Type="http://schemas.openxmlformats.org/officeDocument/2006/relationships/hyperlink" Target="mailto:info@muisti.org" TargetMode="External"/><Relationship Id="rId1" Type="http://schemas.openxmlformats.org/officeDocument/2006/relationships/slideLayout" Target="../slideLayouts/slideLayout17.xml"/><Relationship Id="rId4" Type="http://schemas.openxmlformats.org/officeDocument/2006/relationships/hyperlink" Target="https://muisti.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D977A53-7A56-2B5C-B621-267E151206DE}"/>
              </a:ext>
            </a:extLst>
          </p:cNvPr>
          <p:cNvSpPr>
            <a:spLocks noGrp="1"/>
          </p:cNvSpPr>
          <p:nvPr>
            <p:ph type="ctrTitle"/>
          </p:nvPr>
        </p:nvSpPr>
        <p:spPr/>
        <p:txBody>
          <a:bodyPr/>
          <a:lstStyle/>
          <a:p>
            <a:r>
              <a:rPr lang="fi-FI" dirty="0"/>
              <a:t>Ikkunoita sotaan</a:t>
            </a:r>
          </a:p>
        </p:txBody>
      </p:sp>
      <p:sp>
        <p:nvSpPr>
          <p:cNvPr id="8" name="Alaotsikko 7">
            <a:extLst>
              <a:ext uri="{FF2B5EF4-FFF2-40B4-BE49-F238E27FC236}">
                <a16:creationId xmlns:a16="http://schemas.microsoft.com/office/drawing/2014/main" id="{74EA58A2-375C-F13E-5BC0-F3A1574E10ED}"/>
              </a:ext>
            </a:extLst>
          </p:cNvPr>
          <p:cNvSpPr>
            <a:spLocks noGrp="1"/>
          </p:cNvSpPr>
          <p:nvPr>
            <p:ph type="subTitle" idx="1"/>
          </p:nvPr>
        </p:nvSpPr>
        <p:spPr/>
        <p:txBody>
          <a:bodyPr/>
          <a:lstStyle/>
          <a:p>
            <a:r>
              <a:rPr lang="fi-FI" dirty="0"/>
              <a:t>Tehtäväpaketti yläkoululaisille ja lukiolaisille</a:t>
            </a:r>
          </a:p>
        </p:txBody>
      </p:sp>
      <p:sp>
        <p:nvSpPr>
          <p:cNvPr id="6" name="Dian numeron paikkamerkki 5">
            <a:extLst>
              <a:ext uri="{FF2B5EF4-FFF2-40B4-BE49-F238E27FC236}">
                <a16:creationId xmlns:a16="http://schemas.microsoft.com/office/drawing/2014/main" id="{0721D8EB-98F4-75C3-7661-5BAC9416D771}"/>
              </a:ext>
            </a:extLst>
          </p:cNvPr>
          <p:cNvSpPr>
            <a:spLocks noGrp="1"/>
          </p:cNvSpPr>
          <p:nvPr>
            <p:ph type="sldNum" sz="quarter" idx="4294967295"/>
          </p:nvPr>
        </p:nvSpPr>
        <p:spPr>
          <a:xfrm>
            <a:off x="0" y="6356350"/>
            <a:ext cx="889000" cy="365125"/>
          </a:xfrm>
        </p:spPr>
        <p:txBody>
          <a:bodyPr/>
          <a:lstStyle/>
          <a:p>
            <a:fld id="{4ABDB189-D6FE-4638-B5A6-DBA4E83E6F3C}" type="slidenum">
              <a:rPr lang="en-GB" smtClean="0"/>
              <a:pPr/>
              <a:t>1</a:t>
            </a:fld>
            <a:endParaRPr lang="en-GB"/>
          </a:p>
        </p:txBody>
      </p:sp>
    </p:spTree>
    <p:extLst>
      <p:ext uri="{BB962C8B-B14F-4D97-AF65-F5344CB8AC3E}">
        <p14:creationId xmlns:p14="http://schemas.microsoft.com/office/powerpoint/2010/main" val="857741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pic>
        <p:nvPicPr>
          <p:cNvPr id="25" name="Kuva 24" descr="Yksityiskuva sotlaista ja naisista...">
            <a:extLst>
              <a:ext uri="{FF2B5EF4-FFF2-40B4-BE49-F238E27FC236}">
                <a16:creationId xmlns:a16="http://schemas.microsoft.com/office/drawing/2014/main" id="{E2E4F277-EC58-493D-934A-A8A624C911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02" y="0"/>
            <a:ext cx="9736188" cy="6858785"/>
          </a:xfrm>
          <a:prstGeom prst="rect">
            <a:avLst/>
          </a:prstGeom>
        </p:spPr>
        <p:style>
          <a:lnRef idx="1">
            <a:schemeClr val="dk1"/>
          </a:lnRef>
          <a:fillRef idx="3">
            <a:schemeClr val="dk1"/>
          </a:fillRef>
          <a:effectRef idx="2">
            <a:schemeClr val="dk1"/>
          </a:effectRef>
          <a:fontRef idx="minor">
            <a:schemeClr val="lt1"/>
          </a:fontRef>
        </p:style>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4"/>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10</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472621" y="-1"/>
            <a:ext cx="3320597"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2881993" cy="135137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82496" y="82793"/>
            <a:ext cx="4466629" cy="83468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ns. virallinen kuva, mutta ei suomalaisten ottama.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0" y="1053994"/>
            <a:ext cx="2881993" cy="114162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Minkä maan sotilaita kuvassa on?</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5268" y="2025448"/>
            <a:ext cx="288199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Missä maassa kuva on otettu?</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5897" y="4775692"/>
            <a:ext cx="2775301" cy="194578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Kuvittele että kuva herää eloon ja voit seurata tapahtunutta. Miten päivä jatkuu?</a:t>
            </a:r>
          </a:p>
          <a:p>
            <a:pPr marL="342900" indent="-342900">
              <a:lnSpc>
                <a:spcPct val="150000"/>
              </a:lnSpc>
              <a:buFont typeface="Wingdings" panose="05000000000000000000" pitchFamily="2" charset="2"/>
              <a:buChar char="Ø"/>
            </a:pPr>
            <a:endParaRPr lang="fi-FI" sz="180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635769" y="1036171"/>
            <a:ext cx="4466629" cy="103710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on Saksan sotilaita vuodelta 1941.</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635769" y="2073273"/>
            <a:ext cx="4466629" cy="118417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Kuva on otettu Latvian pääkaupungissa Riiassa.</a:t>
            </a:r>
          </a:p>
        </p:txBody>
      </p:sp>
      <p:sp>
        <p:nvSpPr>
          <p:cNvPr id="23" name="Sisällön paikkamerkki 2">
            <a:extLst>
              <a:ext uri="{FF2B5EF4-FFF2-40B4-BE49-F238E27FC236}">
                <a16:creationId xmlns:a16="http://schemas.microsoft.com/office/drawing/2014/main" id="{67938642-8F83-490B-98C8-121519F87F50}"/>
              </a:ext>
            </a:extLst>
          </p:cNvPr>
          <p:cNvSpPr txBox="1">
            <a:spLocks/>
          </p:cNvSpPr>
          <p:nvPr/>
        </p:nvSpPr>
        <p:spPr>
          <a:xfrm>
            <a:off x="7635769" y="5426877"/>
            <a:ext cx="4466629" cy="129459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Ø"/>
            </a:pPr>
            <a:r>
              <a:rPr lang="fi-FI" sz="1800">
                <a:solidFill>
                  <a:srgbClr val="F4F0EA"/>
                </a:solidFill>
                <a:latin typeface="Arial" panose="020B0604020202020204"/>
              </a:rPr>
              <a:t>Jos kuvan ihmiset selvisivät sodasta, mitä he kenties tuntisivat katsoessaan kuvaa myöhemmin?</a:t>
            </a:r>
          </a:p>
        </p:txBody>
      </p:sp>
      <p:sp>
        <p:nvSpPr>
          <p:cNvPr id="26" name="Sisällön paikkamerkki 2">
            <a:extLst>
              <a:ext uri="{FF2B5EF4-FFF2-40B4-BE49-F238E27FC236}">
                <a16:creationId xmlns:a16="http://schemas.microsoft.com/office/drawing/2014/main" id="{F2199762-9257-446C-976F-26EA42817917}"/>
              </a:ext>
            </a:extLst>
          </p:cNvPr>
          <p:cNvSpPr txBox="1">
            <a:spLocks/>
          </p:cNvSpPr>
          <p:nvPr/>
        </p:nvSpPr>
        <p:spPr>
          <a:xfrm>
            <a:off x="5268" y="3020682"/>
            <a:ext cx="2881993" cy="136943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4"/>
            </a:pPr>
            <a:r>
              <a:rPr lang="fi-FI" sz="1800">
                <a:solidFill>
                  <a:schemeClr val="bg1"/>
                </a:solidFill>
                <a:latin typeface="+mn-lt"/>
              </a:rPr>
              <a:t>Miksi kuvan naiset tuntuvat juhlivan Natsi-Saksan valloitusta?</a:t>
            </a:r>
          </a:p>
          <a:p>
            <a:pPr marL="342900" indent="-342900">
              <a:lnSpc>
                <a:spcPct val="150000"/>
              </a:lnSpc>
              <a:buFont typeface="+mj-lt"/>
              <a:buAutoNum type="arabicPeriod" startAt="4"/>
            </a:pPr>
            <a:endParaRPr lang="fi-FI" sz="1800">
              <a:solidFill>
                <a:srgbClr val="F4F0EA"/>
              </a:solidFill>
              <a:latin typeface="Arial" panose="020B0604020202020204"/>
            </a:endParaRPr>
          </a:p>
        </p:txBody>
      </p:sp>
      <p:sp>
        <p:nvSpPr>
          <p:cNvPr id="28" name="Sisällön paikkamerkki 2">
            <a:extLst>
              <a:ext uri="{FF2B5EF4-FFF2-40B4-BE49-F238E27FC236}">
                <a16:creationId xmlns:a16="http://schemas.microsoft.com/office/drawing/2014/main" id="{90DB3B8A-4AF6-4E11-98E0-522B8DC3416F}"/>
              </a:ext>
            </a:extLst>
          </p:cNvPr>
          <p:cNvSpPr txBox="1">
            <a:spLocks/>
          </p:cNvSpPr>
          <p:nvPr/>
        </p:nvSpPr>
        <p:spPr>
          <a:xfrm>
            <a:off x="7635769" y="3165975"/>
            <a:ext cx="4466629" cy="213278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4"/>
            </a:pPr>
            <a:r>
              <a:rPr lang="fi-FI" sz="1800">
                <a:solidFill>
                  <a:srgbClr val="F4F0EA"/>
                </a:solidFill>
                <a:latin typeface="Arial" panose="020B0604020202020204"/>
              </a:rPr>
              <a:t>Neuvostoliitto oli valloittanut aikaisemmin Latvian ja siksi saksalaiset nähtiin maan vapauttajina. ”Kuherruskuukausi” ei kuitenkaan kestänyt kauan.</a:t>
            </a:r>
          </a:p>
        </p:txBody>
      </p:sp>
    </p:spTree>
    <p:extLst>
      <p:ext uri="{BB962C8B-B14F-4D97-AF65-F5344CB8AC3E}">
        <p14:creationId xmlns:p14="http://schemas.microsoft.com/office/powerpoint/2010/main" val="7970813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500"/>
                                            <p:tgtEl>
                                              <p:spTgt spid="2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fade">
                                          <p:cBhvr>
                                            <p:cTn id="54" dur="500"/>
                                            <p:tgtEl>
                                              <p:spTgt spid="2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fade">
                                          <p:cBhvr>
                                            <p:cTn id="59" dur="500"/>
                                            <p:tgtEl>
                                              <p:spTgt spid="20">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xEl>
                                                  <p:pRg st="0" end="0"/>
                                                </p:txEl>
                                              </p:spTgt>
                                            </p:tgtEl>
                                            <p:attrNameLst>
                                              <p:attrName>style.visibility</p:attrName>
                                            </p:attrNameLst>
                                          </p:cBhvr>
                                          <p:to>
                                            <p:strVal val="visible"/>
                                          </p:to>
                                        </p:set>
                                        <p:animEffect transition="in" filter="fade">
                                          <p:cBhvr>
                                            <p:cTn id="64"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6" grpId="0" uiExpand="1" build="p"/>
          <p:bldP spid="28"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500"/>
                                            <p:tgtEl>
                                              <p:spTgt spid="2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fade">
                                          <p:cBhvr>
                                            <p:cTn id="54" dur="500"/>
                                            <p:tgtEl>
                                              <p:spTgt spid="2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fade">
                                          <p:cBhvr>
                                            <p:cTn id="59" dur="500"/>
                                            <p:tgtEl>
                                              <p:spTgt spid="20">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xEl>
                                                  <p:pRg st="0" end="0"/>
                                                </p:txEl>
                                              </p:spTgt>
                                            </p:tgtEl>
                                            <p:attrNameLst>
                                              <p:attrName>style.visibility</p:attrName>
                                            </p:attrNameLst>
                                          </p:cBhvr>
                                          <p:to>
                                            <p:strVal val="visible"/>
                                          </p:to>
                                        </p:set>
                                        <p:animEffect transition="in" filter="fade">
                                          <p:cBhvr>
                                            <p:cTn id="64"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6" grpId="0" uiExpand="1" build="p"/>
          <p:bldP spid="28" grpId="0" uiExpand="1" build="p"/>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3DCD7F5B-2256-4826-93AA-0D0205D294D5}"/>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2526F1CD-F0F0-45E1-9D9E-33EDFF04E197}"/>
              </a:ext>
            </a:extLst>
          </p:cNvPr>
          <p:cNvSpPr>
            <a:spLocks noGrp="1"/>
          </p:cNvSpPr>
          <p:nvPr>
            <p:ph type="sldNum" sz="quarter" idx="4"/>
          </p:nvPr>
        </p:nvSpPr>
        <p:spPr/>
        <p:txBody>
          <a:bodyPr/>
          <a:lstStyle/>
          <a:p>
            <a:fld id="{4ABDB189-D6FE-4638-B5A6-DBA4E83E6F3C}" type="slidenum">
              <a:rPr lang="en-GB" smtClean="0"/>
              <a:pPr/>
              <a:t>11</a:t>
            </a:fld>
            <a:endParaRPr lang="en-GB"/>
          </a:p>
        </p:txBody>
      </p:sp>
      <p:pic>
        <p:nvPicPr>
          <p:cNvPr id="8" name="Kuva 7">
            <a:extLst>
              <a:ext uri="{FF2B5EF4-FFF2-40B4-BE49-F238E27FC236}">
                <a16:creationId xmlns:a16="http://schemas.microsoft.com/office/drawing/2014/main" id="{3C7A6892-51C7-4B1E-A639-CADE969325A3}"/>
              </a:ext>
            </a:extLst>
          </p:cNvPr>
          <p:cNvPicPr>
            <a:picLocks noChangeAspect="1"/>
          </p:cNvPicPr>
          <p:nvPr/>
        </p:nvPicPr>
        <p:blipFill>
          <a:blip r:embed="rId3"/>
          <a:stretch>
            <a:fillRect/>
          </a:stretch>
        </p:blipFill>
        <p:spPr>
          <a:xfrm>
            <a:off x="11368969" y="0"/>
            <a:ext cx="823031" cy="286537"/>
          </a:xfrm>
          <a:prstGeom prst="rect">
            <a:avLst/>
          </a:prstGeom>
        </p:spPr>
      </p:pic>
      <p:sp>
        <p:nvSpPr>
          <p:cNvPr id="9" name="Otsikko 1">
            <a:extLst>
              <a:ext uri="{FF2B5EF4-FFF2-40B4-BE49-F238E27FC236}">
                <a16:creationId xmlns:a16="http://schemas.microsoft.com/office/drawing/2014/main" id="{F6A51AF7-81AA-4810-B66F-93FE10659358}"/>
              </a:ext>
            </a:extLst>
          </p:cNvPr>
          <p:cNvSpPr>
            <a:spLocks noGrp="1"/>
          </p:cNvSpPr>
          <p:nvPr>
            <p:ph type="title"/>
          </p:nvPr>
        </p:nvSpPr>
        <p:spPr>
          <a:xfrm>
            <a:off x="2140374" y="1115535"/>
            <a:ext cx="8273626" cy="1325563"/>
          </a:xfrm>
        </p:spPr>
        <p:txBody>
          <a:bodyPr>
            <a:normAutofit fontScale="90000"/>
          </a:bodyPr>
          <a:lstStyle/>
          <a:p>
            <a:pPr algn="ctr"/>
            <a:r>
              <a:rPr lang="fi-FI" sz="7300" dirty="0">
                <a:latin typeface="+mj-lt"/>
              </a:rPr>
              <a:t>Naisia ja miehiä</a:t>
            </a:r>
            <a:br>
              <a:rPr lang="fi-FI" sz="7200" dirty="0">
                <a:latin typeface="+mj-lt"/>
              </a:rPr>
            </a:br>
            <a:r>
              <a:rPr lang="fi-FI" sz="4700" dirty="0">
                <a:latin typeface="+mj-lt"/>
              </a:rPr>
              <a:t>viimeisiä kysymyksiä</a:t>
            </a:r>
            <a:br>
              <a:rPr lang="fi-FI" sz="4200" dirty="0">
                <a:latin typeface="+mj-lt"/>
              </a:rPr>
            </a:br>
            <a:br>
              <a:rPr lang="fi-FI" sz="4200" dirty="0">
                <a:latin typeface="+mj-lt"/>
              </a:rPr>
            </a:br>
            <a:endParaRPr lang="fi-FI" sz="7200" dirty="0">
              <a:latin typeface="+mj-lt"/>
            </a:endParaRPr>
          </a:p>
        </p:txBody>
      </p:sp>
      <p:sp>
        <p:nvSpPr>
          <p:cNvPr id="10" name="Otsikko 1">
            <a:extLst>
              <a:ext uri="{FF2B5EF4-FFF2-40B4-BE49-F238E27FC236}">
                <a16:creationId xmlns:a16="http://schemas.microsoft.com/office/drawing/2014/main" id="{184A7BA2-CA0C-4768-8453-F4080AD4C6E3}"/>
              </a:ext>
            </a:extLst>
          </p:cNvPr>
          <p:cNvSpPr txBox="1">
            <a:spLocks/>
          </p:cNvSpPr>
          <p:nvPr/>
        </p:nvSpPr>
        <p:spPr>
          <a:xfrm>
            <a:off x="1959187" y="2441098"/>
            <a:ext cx="8454813" cy="319262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spc="0">
                <a:solidFill>
                  <a:schemeClr val="accent1"/>
                </a:solidFill>
                <a:latin typeface="TT Norms Bold" panose="02000803040000020004" pitchFamily="50" charset="0"/>
                <a:ea typeface="+mj-ea"/>
                <a:cs typeface="+mj-cs"/>
              </a:defRPr>
            </a:lvl1pPr>
          </a:lstStyle>
          <a:p>
            <a:pPr marL="514350" indent="-514350" algn="ctr">
              <a:buFont typeface="+mj-lt"/>
              <a:buAutoNum type="arabicPeriod"/>
            </a:pPr>
            <a:r>
              <a:rPr lang="fi-FI" sz="2800" dirty="0">
                <a:solidFill>
                  <a:schemeClr val="tx1"/>
                </a:solidFill>
                <a:latin typeface="+mn-lt"/>
              </a:rPr>
              <a:t>Kuinka monta eri naista kuvissa oli? Mikä oli näiden naisten rooli kuvissa ja sodan aikana yleensä?</a:t>
            </a:r>
          </a:p>
          <a:p>
            <a:pPr algn="ctr"/>
            <a:endParaRPr lang="fi-FI" sz="2800" dirty="0">
              <a:solidFill>
                <a:schemeClr val="tx1"/>
              </a:solidFill>
              <a:latin typeface="+mn-lt"/>
            </a:endParaRPr>
          </a:p>
          <a:p>
            <a:pPr marL="514350" indent="-514350" algn="ctr">
              <a:buFont typeface="+mj-lt"/>
              <a:buAutoNum type="arabicPeriod" startAt="2"/>
            </a:pPr>
            <a:r>
              <a:rPr lang="fi-FI" sz="2800" dirty="0">
                <a:solidFill>
                  <a:schemeClr val="tx1"/>
                </a:solidFill>
                <a:latin typeface="+mn-lt"/>
              </a:rPr>
              <a:t>Kuinka monta eri miestä kuvissa oli? Mikä oli näiden miesten rooli kuvissa ja sodan aikana yleensä?</a:t>
            </a:r>
          </a:p>
          <a:p>
            <a:pPr algn="ctr"/>
            <a:endParaRPr lang="fi-FI" sz="2800" dirty="0">
              <a:solidFill>
                <a:schemeClr val="tx1"/>
              </a:solidFill>
              <a:latin typeface="+mn-lt"/>
            </a:endParaRPr>
          </a:p>
          <a:p>
            <a:pPr marL="514350" indent="-514350" algn="ctr">
              <a:buFont typeface="+mj-lt"/>
              <a:buAutoNum type="arabicPeriod" startAt="2"/>
            </a:pPr>
            <a:r>
              <a:rPr lang="fi-FI" sz="2800" dirty="0">
                <a:solidFill>
                  <a:schemeClr val="tx1"/>
                </a:solidFill>
                <a:latin typeface="+mn-lt"/>
              </a:rPr>
              <a:t>Minkälaisiin sukupuolirooleihin viralliset SA-kuvat ohjasivat miehiä ja naisia? Miksi? Ketkä jäivät tämän ”virallisen” roolituksen ulkopuolelle? </a:t>
            </a:r>
          </a:p>
          <a:p>
            <a:pPr algn="ctr"/>
            <a:endParaRPr lang="fi-FI" sz="2800" dirty="0">
              <a:solidFill>
                <a:schemeClr val="tx1"/>
              </a:solidFill>
              <a:latin typeface="+mn-lt"/>
            </a:endParaRPr>
          </a:p>
        </p:txBody>
      </p:sp>
    </p:spTree>
    <p:extLst>
      <p:ext uri="{BB962C8B-B14F-4D97-AF65-F5344CB8AC3E}">
        <p14:creationId xmlns:p14="http://schemas.microsoft.com/office/powerpoint/2010/main" val="4054593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3DCD7F5B-2256-4826-93AA-0D0205D294D5}"/>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2526F1CD-F0F0-45E1-9D9E-33EDFF04E197}"/>
              </a:ext>
            </a:extLst>
          </p:cNvPr>
          <p:cNvSpPr>
            <a:spLocks noGrp="1"/>
          </p:cNvSpPr>
          <p:nvPr>
            <p:ph type="sldNum" sz="quarter" idx="4"/>
          </p:nvPr>
        </p:nvSpPr>
        <p:spPr/>
        <p:txBody>
          <a:bodyPr/>
          <a:lstStyle/>
          <a:p>
            <a:fld id="{4ABDB189-D6FE-4638-B5A6-DBA4E83E6F3C}" type="slidenum">
              <a:rPr lang="en-GB" smtClean="0"/>
              <a:pPr/>
              <a:t>12</a:t>
            </a:fld>
            <a:endParaRPr lang="en-GB"/>
          </a:p>
        </p:txBody>
      </p:sp>
      <p:pic>
        <p:nvPicPr>
          <p:cNvPr id="8" name="Kuva 7">
            <a:extLst>
              <a:ext uri="{FF2B5EF4-FFF2-40B4-BE49-F238E27FC236}">
                <a16:creationId xmlns:a16="http://schemas.microsoft.com/office/drawing/2014/main" id="{3C7A6892-51C7-4B1E-A639-CADE969325A3}"/>
              </a:ext>
            </a:extLst>
          </p:cNvPr>
          <p:cNvPicPr>
            <a:picLocks noChangeAspect="1"/>
          </p:cNvPicPr>
          <p:nvPr/>
        </p:nvPicPr>
        <p:blipFill>
          <a:blip r:embed="rId2"/>
          <a:stretch>
            <a:fillRect/>
          </a:stretch>
        </p:blipFill>
        <p:spPr>
          <a:xfrm>
            <a:off x="11368969" y="0"/>
            <a:ext cx="823031" cy="286537"/>
          </a:xfrm>
          <a:prstGeom prst="rect">
            <a:avLst/>
          </a:prstGeom>
        </p:spPr>
      </p:pic>
      <p:sp>
        <p:nvSpPr>
          <p:cNvPr id="9" name="Otsikko 1">
            <a:extLst>
              <a:ext uri="{FF2B5EF4-FFF2-40B4-BE49-F238E27FC236}">
                <a16:creationId xmlns:a16="http://schemas.microsoft.com/office/drawing/2014/main" id="{FFAFD67A-855E-473D-9382-D3458F34FB0D}"/>
              </a:ext>
            </a:extLst>
          </p:cNvPr>
          <p:cNvSpPr>
            <a:spLocks noGrp="1"/>
          </p:cNvSpPr>
          <p:nvPr>
            <p:ph type="title"/>
          </p:nvPr>
        </p:nvSpPr>
        <p:spPr>
          <a:xfrm>
            <a:off x="2317353" y="2823289"/>
            <a:ext cx="7557294" cy="1211422"/>
          </a:xfrm>
        </p:spPr>
        <p:txBody>
          <a:bodyPr>
            <a:noAutofit/>
          </a:bodyPr>
          <a:lstStyle/>
          <a:p>
            <a:pPr algn="ctr"/>
            <a:r>
              <a:rPr lang="fi-FI" sz="7200">
                <a:latin typeface="+mj-lt"/>
              </a:rPr>
              <a:t>Lapsia ja eläimiä</a:t>
            </a:r>
          </a:p>
        </p:txBody>
      </p:sp>
    </p:spTree>
    <p:extLst>
      <p:ext uri="{BB962C8B-B14F-4D97-AF65-F5344CB8AC3E}">
        <p14:creationId xmlns:p14="http://schemas.microsoft.com/office/powerpoint/2010/main" val="64128638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pic>
        <p:nvPicPr>
          <p:cNvPr id="24" name="Content Placeholder 3" descr="A person that is standing in the dirt&#10;&#10;Description automatically generated">
            <a:extLst>
              <a:ext uri="{FF2B5EF4-FFF2-40B4-BE49-F238E27FC236}">
                <a16:creationId xmlns:a16="http://schemas.microsoft.com/office/drawing/2014/main" id="{FB1FA395-58F2-4909-AF5B-7EEDEF5083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5321" y="0"/>
            <a:ext cx="6804336" cy="6858000"/>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13</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472621" y="-1"/>
            <a:ext cx="3320597"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10319" y="154376"/>
            <a:ext cx="2881993" cy="91747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82496" y="82793"/>
            <a:ext cx="4466629" cy="83468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0" y="1128489"/>
            <a:ext cx="2881993" cy="72444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Kuka kuvassa on?</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5897" y="1845542"/>
            <a:ext cx="2881993" cy="97335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Mikä kuvassa on erikoista?</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10319" y="4160410"/>
            <a:ext cx="2775301" cy="256106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dirty="0">
                <a:solidFill>
                  <a:schemeClr val="bg1"/>
                </a:solidFill>
                <a:latin typeface="+mn-lt"/>
              </a:rPr>
              <a:t>Tiedotuskuvaaja Kim Borgin alkuperäinen kuvateksti: ”Pienet pojat polttavat mieluummin tupakkaa kuin syövät makeisia.”</a:t>
            </a:r>
          </a:p>
          <a:p>
            <a:pPr marL="342900" indent="-342900">
              <a:lnSpc>
                <a:spcPct val="150000"/>
              </a:lnSpc>
              <a:buFont typeface="Wingdings" panose="05000000000000000000" pitchFamily="2" charset="2"/>
              <a:buChar char="Ø"/>
            </a:pPr>
            <a:endParaRPr lang="fi-FI" sz="1800" dirty="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635769" y="741336"/>
            <a:ext cx="4466629" cy="103710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on pieni lapsi Suomen valloittamassa Itä-Karjalassa. </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635769" y="1845542"/>
            <a:ext cx="4466629" cy="118417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Lapsi polttaa tupakkaa eikä hänellä ole housuja.</a:t>
            </a:r>
          </a:p>
        </p:txBody>
      </p:sp>
      <p:sp>
        <p:nvSpPr>
          <p:cNvPr id="26" name="Sisällön paikkamerkki 2">
            <a:extLst>
              <a:ext uri="{FF2B5EF4-FFF2-40B4-BE49-F238E27FC236}">
                <a16:creationId xmlns:a16="http://schemas.microsoft.com/office/drawing/2014/main" id="{F2199762-9257-446C-976F-26EA42817917}"/>
              </a:ext>
            </a:extLst>
          </p:cNvPr>
          <p:cNvSpPr txBox="1">
            <a:spLocks/>
          </p:cNvSpPr>
          <p:nvPr/>
        </p:nvSpPr>
        <p:spPr>
          <a:xfrm>
            <a:off x="0" y="2894937"/>
            <a:ext cx="2881993" cy="111784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4"/>
            </a:pPr>
            <a:r>
              <a:rPr lang="fi-FI" sz="1800">
                <a:solidFill>
                  <a:schemeClr val="bg1"/>
                </a:solidFill>
                <a:latin typeface="+mn-lt"/>
              </a:rPr>
              <a:t>Minkä syyn takia kuva on haluttu ottaa?</a:t>
            </a:r>
          </a:p>
          <a:p>
            <a:pPr marL="342900" indent="-342900">
              <a:lnSpc>
                <a:spcPct val="150000"/>
              </a:lnSpc>
              <a:buFont typeface="+mj-lt"/>
              <a:buAutoNum type="arabicPeriod" startAt="4"/>
            </a:pPr>
            <a:endParaRPr lang="fi-FI" sz="1800">
              <a:solidFill>
                <a:srgbClr val="F4F0EA"/>
              </a:solidFill>
              <a:latin typeface="Arial" panose="020B0604020202020204"/>
            </a:endParaRPr>
          </a:p>
        </p:txBody>
      </p:sp>
      <p:sp>
        <p:nvSpPr>
          <p:cNvPr id="28" name="Sisällön paikkamerkki 2">
            <a:extLst>
              <a:ext uri="{FF2B5EF4-FFF2-40B4-BE49-F238E27FC236}">
                <a16:creationId xmlns:a16="http://schemas.microsoft.com/office/drawing/2014/main" id="{90DB3B8A-4AF6-4E11-98E0-522B8DC3416F}"/>
              </a:ext>
            </a:extLst>
          </p:cNvPr>
          <p:cNvSpPr txBox="1">
            <a:spLocks/>
          </p:cNvSpPr>
          <p:nvPr/>
        </p:nvSpPr>
        <p:spPr>
          <a:xfrm>
            <a:off x="7635769" y="2904706"/>
            <a:ext cx="4466629" cy="398684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4"/>
            </a:pPr>
            <a:r>
              <a:rPr lang="fi-FI" sz="1800">
                <a:solidFill>
                  <a:srgbClr val="F4F0EA"/>
                </a:solidFill>
                <a:latin typeface="Arial" panose="020B0604020202020204"/>
              </a:rPr>
              <a:t>Sota-aikana oli tarpeen nähdä neuvostoliittolaiset vihollisina. Suomessa rakennettiin viholliskuvaa venäläisistä monella eri tavalla. Yksi tapa onnistua tässä oli esittää propagandakuvien avulla tarinaa siitä, miten Neuvostoliiton moraali oli rappiolla eivätkä he pitäneet huolta edes lapsistaan.</a:t>
            </a:r>
          </a:p>
        </p:txBody>
      </p:sp>
    </p:spTree>
    <p:extLst>
      <p:ext uri="{BB962C8B-B14F-4D97-AF65-F5344CB8AC3E}">
        <p14:creationId xmlns:p14="http://schemas.microsoft.com/office/powerpoint/2010/main" val="174257500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500"/>
                                            <p:tgtEl>
                                              <p:spTgt spid="2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fade">
                                          <p:cBhvr>
                                            <p:cTn id="54" dur="500"/>
                                            <p:tgtEl>
                                              <p:spTgt spid="2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fade">
                                          <p:cBhvr>
                                            <p:cTn id="5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6" grpId="0" uiExpand="1" build="p"/>
          <p:bldP spid="28"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500"/>
                                            <p:tgtEl>
                                              <p:spTgt spid="2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fade">
                                          <p:cBhvr>
                                            <p:cTn id="54" dur="500"/>
                                            <p:tgtEl>
                                              <p:spTgt spid="2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fade">
                                          <p:cBhvr>
                                            <p:cTn id="5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6" grpId="0" uiExpand="1" build="p"/>
          <p:bldP spid="28" grpId="0" uiExpand="1" build="p"/>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descr="A group of sheep in a cage&#10;&#10;Description automatically generated">
            <a:extLst>
              <a:ext uri="{FF2B5EF4-FFF2-40B4-BE49-F238E27FC236}">
                <a16:creationId xmlns:a16="http://schemas.microsoft.com/office/drawing/2014/main" id="{883A44C4-6622-496F-A967-775879BA23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11548" y="-14378"/>
            <a:ext cx="6560288" cy="6866159"/>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14</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4958" y="-1"/>
            <a:ext cx="329131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438614" y="-2"/>
            <a:ext cx="5093479"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8141" y="317204"/>
            <a:ext cx="2881993" cy="111696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721600" y="317204"/>
            <a:ext cx="4466629" cy="54814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53625" y="1434165"/>
            <a:ext cx="288199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Kuka kuvassa on?</a:t>
            </a: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56951" y="1616280"/>
            <a:ext cx="2775301" cy="54940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endParaRPr lang="fi-FI" sz="1800">
              <a:solidFill>
                <a:schemeClr val="bg1"/>
              </a:solidFill>
              <a:latin typeface="+mn-lt"/>
            </a:endParaRPr>
          </a:p>
          <a:p>
            <a:pPr marL="0" indent="0">
              <a:lnSpc>
                <a:spcPct val="150000"/>
              </a:lnSpc>
              <a:buNone/>
            </a:pPr>
            <a:endParaRPr lang="fi-FI" sz="1800">
              <a:solidFill>
                <a:schemeClr val="bg1"/>
              </a:solidFill>
              <a:latin typeface="+mn-lt"/>
            </a:endParaRPr>
          </a:p>
          <a:p>
            <a:pPr marL="342900" indent="-342900">
              <a:lnSpc>
                <a:spcPct val="150000"/>
              </a:lnSpc>
              <a:buFont typeface="Wingdings" panose="05000000000000000000" pitchFamily="2" charset="2"/>
              <a:buChar char="Ø"/>
            </a:pPr>
            <a:endParaRPr lang="fi-FI" sz="180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717230" y="923967"/>
            <a:ext cx="4466629" cy="549099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on alipainoinen lapsi. Tiedotuskuvaaja Kim Borgin alkuperäinen kuvateksti: ”Aunuksen lastensairaalan potilaita. Sairaala on toiminut jo kuukauden päivät. Kiireellisenä otettiin heti tehtäväksi sairaiden lasten hoito, joka ilmeisesti </a:t>
            </a:r>
            <a:r>
              <a:rPr lang="fi-FI" sz="1800" err="1">
                <a:solidFill>
                  <a:srgbClr val="F4F0EA"/>
                </a:solidFill>
                <a:latin typeface="Arial" panose="020B0604020202020204"/>
              </a:rPr>
              <a:t>bolshevikkikomennon</a:t>
            </a:r>
            <a:r>
              <a:rPr lang="fi-FI" sz="1800">
                <a:solidFill>
                  <a:srgbClr val="F4F0EA"/>
                </a:solidFill>
                <a:latin typeface="Arial" panose="020B0604020202020204"/>
              </a:rPr>
              <a:t> aikana oli laiminlyöty lasten kuolevaisuuden ollessa jopa 50%. [Kuvassa] 2-vuotias nälkiintynyt tyttö, joka painaa vain 4 kg 250 grammaa”.</a:t>
            </a:r>
          </a:p>
        </p:txBody>
      </p:sp>
      <p:sp>
        <p:nvSpPr>
          <p:cNvPr id="2" name="Tekstiruutu 1">
            <a:extLst>
              <a:ext uri="{FF2B5EF4-FFF2-40B4-BE49-F238E27FC236}">
                <a16:creationId xmlns:a16="http://schemas.microsoft.com/office/drawing/2014/main" id="{B3C06845-2FAB-484A-9321-BA4823A82600}"/>
              </a:ext>
            </a:extLst>
          </p:cNvPr>
          <p:cNvSpPr txBox="1"/>
          <p:nvPr/>
        </p:nvSpPr>
        <p:spPr>
          <a:xfrm>
            <a:off x="21732" y="2081827"/>
            <a:ext cx="2725184" cy="170303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i-FI">
                <a:solidFill>
                  <a:schemeClr val="bg1"/>
                </a:solidFill>
              </a:rPr>
              <a:t>Mikä muu syy saattaisi selittää kuvan tytön aliravitsemuksen?</a:t>
            </a:r>
          </a:p>
        </p:txBody>
      </p:sp>
      <p:sp>
        <p:nvSpPr>
          <p:cNvPr id="23" name="Tekstiruutu 22">
            <a:extLst>
              <a:ext uri="{FF2B5EF4-FFF2-40B4-BE49-F238E27FC236}">
                <a16:creationId xmlns:a16="http://schemas.microsoft.com/office/drawing/2014/main" id="{E6F4618D-6373-43DB-977D-316C846BE88C}"/>
              </a:ext>
            </a:extLst>
          </p:cNvPr>
          <p:cNvSpPr txBox="1"/>
          <p:nvPr/>
        </p:nvSpPr>
        <p:spPr>
          <a:xfrm>
            <a:off x="53625" y="3974706"/>
            <a:ext cx="2725184" cy="2534027"/>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i-FI">
                <a:solidFill>
                  <a:schemeClr val="bg1"/>
                </a:solidFill>
              </a:rPr>
              <a:t>Onko sinulle huomaamatta periytynyt sodan aikana luotuja viholliskuvia venäläisistä? </a:t>
            </a:r>
          </a:p>
        </p:txBody>
      </p:sp>
    </p:spTree>
    <p:extLst>
      <p:ext uri="{BB962C8B-B14F-4D97-AF65-F5344CB8AC3E}">
        <p14:creationId xmlns:p14="http://schemas.microsoft.com/office/powerpoint/2010/main" val="84184123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DAF6A2D-689D-42E9-AAE7-3343FED99A87}"/>
              </a:ext>
            </a:extLst>
          </p:cNvPr>
          <p:cNvPicPr>
            <a:picLocks noChangeAspect="1"/>
          </p:cNvPicPr>
          <p:nvPr/>
        </p:nvPicPr>
        <p:blipFill>
          <a:blip r:embed="rId3"/>
          <a:stretch>
            <a:fillRect/>
          </a:stretch>
        </p:blipFill>
        <p:spPr>
          <a:xfrm>
            <a:off x="858519" y="-2"/>
            <a:ext cx="9784081" cy="6858000"/>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4"/>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15</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4958" y="-1"/>
            <a:ext cx="329131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438614" y="-2"/>
            <a:ext cx="5093479"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8141" y="317204"/>
            <a:ext cx="2881993" cy="111696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721600" y="317204"/>
            <a:ext cx="4466629" cy="54814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53625" y="1434164"/>
            <a:ext cx="2881993" cy="144912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Minkälaisia tehtäviä koirat suorittivat sodassa?</a:t>
            </a: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56951" y="1616280"/>
            <a:ext cx="2775301" cy="54940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endParaRPr lang="fi-FI" sz="1800">
              <a:solidFill>
                <a:schemeClr val="bg1"/>
              </a:solidFill>
              <a:latin typeface="+mn-lt"/>
            </a:endParaRPr>
          </a:p>
          <a:p>
            <a:pPr marL="0" indent="0">
              <a:lnSpc>
                <a:spcPct val="150000"/>
              </a:lnSpc>
              <a:buNone/>
            </a:pPr>
            <a:endParaRPr lang="fi-FI" sz="1800">
              <a:solidFill>
                <a:schemeClr val="bg1"/>
              </a:solidFill>
              <a:latin typeface="+mn-lt"/>
            </a:endParaRPr>
          </a:p>
          <a:p>
            <a:pPr marL="342900" indent="-342900">
              <a:lnSpc>
                <a:spcPct val="150000"/>
              </a:lnSpc>
              <a:buFont typeface="Wingdings" panose="05000000000000000000" pitchFamily="2" charset="2"/>
              <a:buChar char="Ø"/>
            </a:pPr>
            <a:endParaRPr lang="fi-FI" sz="180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717230" y="923968"/>
            <a:ext cx="4466629" cy="235824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poseeraa sotakoira Taru viesti kaulassaan. Sotakoiria käytettiin esimerkiksi viestien kuljettamiseen aivan etulinjan lähellä.</a:t>
            </a:r>
          </a:p>
        </p:txBody>
      </p:sp>
      <p:sp>
        <p:nvSpPr>
          <p:cNvPr id="23" name="Tekstiruutu 22">
            <a:extLst>
              <a:ext uri="{FF2B5EF4-FFF2-40B4-BE49-F238E27FC236}">
                <a16:creationId xmlns:a16="http://schemas.microsoft.com/office/drawing/2014/main" id="{E6F4618D-6373-43DB-977D-316C846BE88C}"/>
              </a:ext>
            </a:extLst>
          </p:cNvPr>
          <p:cNvSpPr txBox="1"/>
          <p:nvPr/>
        </p:nvSpPr>
        <p:spPr>
          <a:xfrm>
            <a:off x="53625" y="3974706"/>
            <a:ext cx="2725184" cy="170303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i-FI">
                <a:solidFill>
                  <a:schemeClr val="bg1"/>
                </a:solidFill>
              </a:rPr>
              <a:t>Miksi luulet, että koiria käytettiin viemään viestejä ihmisten sijasta?</a:t>
            </a:r>
          </a:p>
        </p:txBody>
      </p:sp>
      <p:sp>
        <p:nvSpPr>
          <p:cNvPr id="19" name="Tekstiruutu 18">
            <a:extLst>
              <a:ext uri="{FF2B5EF4-FFF2-40B4-BE49-F238E27FC236}">
                <a16:creationId xmlns:a16="http://schemas.microsoft.com/office/drawing/2014/main" id="{E2980B62-89BA-40F9-BC5D-6E5C05C51A02}"/>
              </a:ext>
            </a:extLst>
          </p:cNvPr>
          <p:cNvSpPr txBox="1"/>
          <p:nvPr/>
        </p:nvSpPr>
        <p:spPr>
          <a:xfrm>
            <a:off x="7717229" y="3974706"/>
            <a:ext cx="3651740" cy="170303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i-FI" dirty="0">
                <a:solidFill>
                  <a:schemeClr val="bg1"/>
                </a:solidFill>
              </a:rPr>
              <a:t>Onko eläinten </a:t>
            </a:r>
            <a:br>
              <a:rPr lang="fi-FI" dirty="0">
                <a:solidFill>
                  <a:schemeClr val="bg1"/>
                </a:solidFill>
              </a:rPr>
            </a:br>
            <a:r>
              <a:rPr lang="fi-FI" dirty="0">
                <a:solidFill>
                  <a:schemeClr val="bg1"/>
                </a:solidFill>
              </a:rPr>
              <a:t>käyttäminen sodan tavoitteiden edistämiseksi </a:t>
            </a:r>
            <a:br>
              <a:rPr lang="fi-FI" dirty="0">
                <a:solidFill>
                  <a:schemeClr val="bg1"/>
                </a:solidFill>
              </a:rPr>
            </a:br>
            <a:r>
              <a:rPr lang="fi-FI" dirty="0">
                <a:solidFill>
                  <a:schemeClr val="bg1"/>
                </a:solidFill>
              </a:rPr>
              <a:t>moraalisesti oikein?</a:t>
            </a:r>
          </a:p>
        </p:txBody>
      </p:sp>
    </p:spTree>
    <p:extLst>
      <p:ext uri="{BB962C8B-B14F-4D97-AF65-F5344CB8AC3E}">
        <p14:creationId xmlns:p14="http://schemas.microsoft.com/office/powerpoint/2010/main" val="215457070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500"/>
                                            <p:tgtEl>
                                              <p:spTgt spid="2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500"/>
                                            <p:tgtEl>
                                              <p:spTgt spid="2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3" descr="A person riding a horse&#10;&#10;Description automatically generated">
            <a:extLst>
              <a:ext uri="{FF2B5EF4-FFF2-40B4-BE49-F238E27FC236}">
                <a16:creationId xmlns:a16="http://schemas.microsoft.com/office/drawing/2014/main" id="{AFEAA656-FD58-4A4D-AD88-1C684A877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057" y="0"/>
            <a:ext cx="9461216" cy="6858000"/>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4"/>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16</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472621" y="-1"/>
            <a:ext cx="3320597"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2881993" cy="135137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82496" y="82794"/>
            <a:ext cx="4466629" cy="696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21867" y="1132704"/>
            <a:ext cx="288199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hevonen on tekemässä?</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21867" y="2195619"/>
            <a:ext cx="288199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Miksi tehtävään ei käytetty ajoneuvoa?</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34515" y="3347163"/>
            <a:ext cx="2775301" cy="258200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Kuvittele olevasi suomalainen sotilas jatkosodassa. Miten suhtaudut sodassa oleviin hevosiin?</a:t>
            </a:r>
          </a:p>
          <a:p>
            <a:pPr marL="342900" indent="-342900">
              <a:lnSpc>
                <a:spcPct val="150000"/>
              </a:lnSpc>
              <a:buFont typeface="Wingdings" panose="05000000000000000000" pitchFamily="2" charset="2"/>
              <a:buChar char="Ø"/>
            </a:pPr>
            <a:endParaRPr lang="fi-FI" sz="180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582496" y="630942"/>
            <a:ext cx="3786474" cy="264935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Hevonen kuljettaa kranaatinheittimien kranaatteja lähemmäksi etulinjaa jatkosodan aikana.</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626233" y="2398899"/>
            <a:ext cx="3972210" cy="382092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Jatkosodan aikana Suomessa oli vielä enemmän hevosia kuin autoja. Hevoset olivat myös ratkaisevan tärkeässä roolissa ruuan, ammusten ja haavoittuneiden kuljetuksissa varsinkin etulinjan tuntumassa, jossa maasto oli usein vaikeakulkuista.</a:t>
            </a:r>
          </a:p>
        </p:txBody>
      </p:sp>
    </p:spTree>
    <p:extLst>
      <p:ext uri="{BB962C8B-B14F-4D97-AF65-F5344CB8AC3E}">
        <p14:creationId xmlns:p14="http://schemas.microsoft.com/office/powerpoint/2010/main" val="155470286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3DCD7F5B-2256-4826-93AA-0D0205D294D5}"/>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2526F1CD-F0F0-45E1-9D9E-33EDFF04E197}"/>
              </a:ext>
            </a:extLst>
          </p:cNvPr>
          <p:cNvSpPr>
            <a:spLocks noGrp="1"/>
          </p:cNvSpPr>
          <p:nvPr>
            <p:ph type="sldNum" sz="quarter" idx="4"/>
          </p:nvPr>
        </p:nvSpPr>
        <p:spPr/>
        <p:txBody>
          <a:bodyPr/>
          <a:lstStyle/>
          <a:p>
            <a:fld id="{4ABDB189-D6FE-4638-B5A6-DBA4E83E6F3C}" type="slidenum">
              <a:rPr lang="en-GB" smtClean="0"/>
              <a:pPr/>
              <a:t>17</a:t>
            </a:fld>
            <a:endParaRPr lang="en-GB"/>
          </a:p>
        </p:txBody>
      </p:sp>
      <p:pic>
        <p:nvPicPr>
          <p:cNvPr id="8" name="Kuva 7">
            <a:extLst>
              <a:ext uri="{FF2B5EF4-FFF2-40B4-BE49-F238E27FC236}">
                <a16:creationId xmlns:a16="http://schemas.microsoft.com/office/drawing/2014/main" id="{3C7A6892-51C7-4B1E-A639-CADE969325A3}"/>
              </a:ext>
            </a:extLst>
          </p:cNvPr>
          <p:cNvPicPr>
            <a:picLocks noChangeAspect="1"/>
          </p:cNvPicPr>
          <p:nvPr/>
        </p:nvPicPr>
        <p:blipFill>
          <a:blip r:embed="rId3"/>
          <a:stretch>
            <a:fillRect/>
          </a:stretch>
        </p:blipFill>
        <p:spPr>
          <a:xfrm>
            <a:off x="11368969" y="0"/>
            <a:ext cx="823031" cy="286537"/>
          </a:xfrm>
          <a:prstGeom prst="rect">
            <a:avLst/>
          </a:prstGeom>
        </p:spPr>
      </p:pic>
      <p:sp>
        <p:nvSpPr>
          <p:cNvPr id="9" name="Otsikko 1">
            <a:extLst>
              <a:ext uri="{FF2B5EF4-FFF2-40B4-BE49-F238E27FC236}">
                <a16:creationId xmlns:a16="http://schemas.microsoft.com/office/drawing/2014/main" id="{1F41E56B-05F2-4820-A042-D9D99AF976C6}"/>
              </a:ext>
            </a:extLst>
          </p:cNvPr>
          <p:cNvSpPr>
            <a:spLocks noGrp="1"/>
          </p:cNvSpPr>
          <p:nvPr>
            <p:ph type="title"/>
          </p:nvPr>
        </p:nvSpPr>
        <p:spPr>
          <a:xfrm>
            <a:off x="2255043" y="573571"/>
            <a:ext cx="7681912" cy="1211422"/>
          </a:xfrm>
        </p:spPr>
        <p:txBody>
          <a:bodyPr>
            <a:normAutofit fontScale="90000"/>
          </a:bodyPr>
          <a:lstStyle/>
          <a:p>
            <a:pPr algn="ctr"/>
            <a:r>
              <a:rPr lang="fi-FI" sz="7300" dirty="0">
                <a:latin typeface="+mj-lt"/>
              </a:rPr>
              <a:t>Lapsia ja eläimiä</a:t>
            </a:r>
            <a:br>
              <a:rPr lang="fi-FI" sz="7200" dirty="0">
                <a:latin typeface="+mj-lt"/>
              </a:rPr>
            </a:br>
            <a:r>
              <a:rPr lang="fi-FI" sz="4700" dirty="0">
                <a:latin typeface="+mj-lt"/>
              </a:rPr>
              <a:t>viimeisiä kysymyksiä</a:t>
            </a:r>
          </a:p>
        </p:txBody>
      </p:sp>
      <p:sp>
        <p:nvSpPr>
          <p:cNvPr id="10" name="Otsikko 1">
            <a:extLst>
              <a:ext uri="{FF2B5EF4-FFF2-40B4-BE49-F238E27FC236}">
                <a16:creationId xmlns:a16="http://schemas.microsoft.com/office/drawing/2014/main" id="{C6F1AF20-2B6E-485E-A25F-85C13E7491B7}"/>
              </a:ext>
            </a:extLst>
          </p:cNvPr>
          <p:cNvSpPr txBox="1">
            <a:spLocks/>
          </p:cNvSpPr>
          <p:nvPr/>
        </p:nvSpPr>
        <p:spPr>
          <a:xfrm>
            <a:off x="1297655" y="2151965"/>
            <a:ext cx="9596687" cy="413246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kern="1200" spc="0">
                <a:solidFill>
                  <a:schemeClr val="accent1"/>
                </a:solidFill>
                <a:latin typeface="TT Norms Bold" panose="02000803040000020004" pitchFamily="50" charset="0"/>
                <a:ea typeface="+mj-ea"/>
                <a:cs typeface="+mj-cs"/>
              </a:defRPr>
            </a:lvl1pPr>
          </a:lstStyle>
          <a:p>
            <a:pPr algn="ctr"/>
            <a:r>
              <a:rPr lang="fi-FI" sz="2800" dirty="0">
                <a:solidFill>
                  <a:schemeClr val="tx1"/>
                </a:solidFill>
                <a:latin typeface="+mn-lt"/>
              </a:rPr>
              <a:t>1. Ovatko nämä kuvat aitoja?</a:t>
            </a:r>
          </a:p>
          <a:p>
            <a:pPr algn="ctr"/>
            <a:endParaRPr lang="fi-FI" sz="2800" dirty="0">
              <a:solidFill>
                <a:schemeClr val="tx1"/>
              </a:solidFill>
              <a:latin typeface="+mn-lt"/>
            </a:endParaRPr>
          </a:p>
          <a:p>
            <a:pPr algn="ctr"/>
            <a:r>
              <a:rPr lang="fi-FI" sz="2800" dirty="0">
                <a:solidFill>
                  <a:schemeClr val="tx1"/>
                </a:solidFill>
                <a:latin typeface="+mn-lt"/>
              </a:rPr>
              <a:t>2. Kumpi on kiinnostavampi kysymys: </a:t>
            </a:r>
            <a:br>
              <a:rPr lang="fi-FI" sz="2800" dirty="0">
                <a:solidFill>
                  <a:schemeClr val="tx1"/>
                </a:solidFill>
                <a:latin typeface="+mn-lt"/>
              </a:rPr>
            </a:br>
            <a:r>
              <a:rPr lang="fi-FI" sz="2800" dirty="0">
                <a:solidFill>
                  <a:schemeClr val="tx1"/>
                </a:solidFill>
                <a:latin typeface="+mn-lt"/>
              </a:rPr>
              <a:t>”mitä kuvassa on” tai ”miksi kuva on otettu”?</a:t>
            </a:r>
          </a:p>
          <a:p>
            <a:pPr algn="ctr"/>
            <a:endParaRPr lang="fi-FI" sz="2800" dirty="0">
              <a:solidFill>
                <a:schemeClr val="tx1"/>
              </a:solidFill>
              <a:latin typeface="+mn-lt"/>
              <a:cs typeface="Arial"/>
            </a:endParaRPr>
          </a:p>
          <a:p>
            <a:pPr algn="ctr"/>
            <a:r>
              <a:rPr lang="fi-FI" sz="2800" dirty="0">
                <a:solidFill>
                  <a:schemeClr val="tx1"/>
                </a:solidFill>
                <a:latin typeface="+mn-lt"/>
              </a:rPr>
              <a:t>3. Mitä tiedotuskuvaajat halusivat suomalaisille kertoa näiden neljän kuvan avulla?</a:t>
            </a:r>
          </a:p>
          <a:p>
            <a:pPr algn="ctr"/>
            <a:endParaRPr lang="fi-FI" sz="2800" dirty="0">
              <a:solidFill>
                <a:schemeClr val="tx1"/>
              </a:solidFill>
              <a:latin typeface="+mn-lt"/>
              <a:cs typeface="Arial"/>
            </a:endParaRPr>
          </a:p>
          <a:p>
            <a:pPr algn="ctr"/>
            <a:r>
              <a:rPr lang="fi-FI" sz="2800" dirty="0">
                <a:solidFill>
                  <a:schemeClr val="tx1"/>
                </a:solidFill>
                <a:latin typeface="+mn-lt"/>
              </a:rPr>
              <a:t>4. Miten sinuun yritetään vaikuttaa nykypäivänä?</a:t>
            </a:r>
          </a:p>
          <a:p>
            <a:pPr algn="ctr"/>
            <a:endParaRPr lang="fi-FI" sz="2800" dirty="0">
              <a:solidFill>
                <a:schemeClr val="tx1"/>
              </a:solidFill>
              <a:latin typeface="+mn-lt"/>
              <a:cs typeface="Arial"/>
            </a:endParaRPr>
          </a:p>
          <a:p>
            <a:pPr algn="ctr"/>
            <a:r>
              <a:rPr lang="fi-FI" sz="2800" dirty="0">
                <a:solidFill>
                  <a:schemeClr val="tx1"/>
                </a:solidFill>
                <a:latin typeface="+mn-lt"/>
              </a:rPr>
              <a:t>5. Mihin tietoon voit luottaa?</a:t>
            </a:r>
            <a:endParaRPr lang="fi-FI" sz="2800" dirty="0">
              <a:solidFill>
                <a:schemeClr val="tx1"/>
              </a:solidFill>
              <a:latin typeface="+mn-lt"/>
              <a:cs typeface="Arial"/>
            </a:endParaRPr>
          </a:p>
        </p:txBody>
      </p:sp>
    </p:spTree>
    <p:extLst>
      <p:ext uri="{BB962C8B-B14F-4D97-AF65-F5344CB8AC3E}">
        <p14:creationId xmlns:p14="http://schemas.microsoft.com/office/powerpoint/2010/main" val="2922331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1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10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10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3DCD7F5B-2256-4826-93AA-0D0205D294D5}"/>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2526F1CD-F0F0-45E1-9D9E-33EDFF04E197}"/>
              </a:ext>
            </a:extLst>
          </p:cNvPr>
          <p:cNvSpPr>
            <a:spLocks noGrp="1"/>
          </p:cNvSpPr>
          <p:nvPr>
            <p:ph type="sldNum" sz="quarter" idx="4"/>
          </p:nvPr>
        </p:nvSpPr>
        <p:spPr/>
        <p:txBody>
          <a:bodyPr/>
          <a:lstStyle/>
          <a:p>
            <a:fld id="{4ABDB189-D6FE-4638-B5A6-DBA4E83E6F3C}" type="slidenum">
              <a:rPr lang="en-GB" smtClean="0"/>
              <a:pPr/>
              <a:t>18</a:t>
            </a:fld>
            <a:endParaRPr lang="en-GB"/>
          </a:p>
        </p:txBody>
      </p:sp>
      <p:pic>
        <p:nvPicPr>
          <p:cNvPr id="8" name="Kuva 7">
            <a:extLst>
              <a:ext uri="{FF2B5EF4-FFF2-40B4-BE49-F238E27FC236}">
                <a16:creationId xmlns:a16="http://schemas.microsoft.com/office/drawing/2014/main" id="{3C7A6892-51C7-4B1E-A639-CADE969325A3}"/>
              </a:ext>
            </a:extLst>
          </p:cNvPr>
          <p:cNvPicPr>
            <a:picLocks noChangeAspect="1"/>
          </p:cNvPicPr>
          <p:nvPr/>
        </p:nvPicPr>
        <p:blipFill>
          <a:blip r:embed="rId2"/>
          <a:stretch>
            <a:fillRect/>
          </a:stretch>
        </p:blipFill>
        <p:spPr>
          <a:xfrm>
            <a:off x="11368969" y="0"/>
            <a:ext cx="823031" cy="286537"/>
          </a:xfrm>
          <a:prstGeom prst="rect">
            <a:avLst/>
          </a:prstGeom>
        </p:spPr>
      </p:pic>
      <p:sp>
        <p:nvSpPr>
          <p:cNvPr id="9" name="Otsikko 1">
            <a:extLst>
              <a:ext uri="{FF2B5EF4-FFF2-40B4-BE49-F238E27FC236}">
                <a16:creationId xmlns:a16="http://schemas.microsoft.com/office/drawing/2014/main" id="{5E77B1A7-705E-4BC6-9930-067FEA939964}"/>
              </a:ext>
            </a:extLst>
          </p:cNvPr>
          <p:cNvSpPr>
            <a:spLocks noGrp="1"/>
          </p:cNvSpPr>
          <p:nvPr>
            <p:ph type="title"/>
          </p:nvPr>
        </p:nvSpPr>
        <p:spPr>
          <a:xfrm>
            <a:off x="1702343" y="2766218"/>
            <a:ext cx="8787313" cy="1325563"/>
          </a:xfrm>
        </p:spPr>
        <p:txBody>
          <a:bodyPr>
            <a:noAutofit/>
          </a:bodyPr>
          <a:lstStyle/>
          <a:p>
            <a:pPr algn="ctr"/>
            <a:r>
              <a:rPr lang="fi-FI" sz="7200">
                <a:latin typeface="+mj-lt"/>
              </a:rPr>
              <a:t>Rajan yli ja takaisin</a:t>
            </a:r>
          </a:p>
        </p:txBody>
      </p:sp>
    </p:spTree>
    <p:extLst>
      <p:ext uri="{BB962C8B-B14F-4D97-AF65-F5344CB8AC3E}">
        <p14:creationId xmlns:p14="http://schemas.microsoft.com/office/powerpoint/2010/main" val="384261624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Kuva 3" descr="Kuva, joka sisältää kohteen ulko, ruoho, mies, henkilö&#10;&#10;Kuvaus luotu, erittäin korkea luotettavuus">
            <a:extLst>
              <a:ext uri="{FF2B5EF4-FFF2-40B4-BE49-F238E27FC236}">
                <a16:creationId xmlns:a16="http://schemas.microsoft.com/office/drawing/2014/main" id="{670E9115-1B8F-45FB-A64E-34A2977A16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1775" y="0"/>
            <a:ext cx="4756150" cy="6851123"/>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19</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4958" y="-1"/>
            <a:ext cx="329131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438614" y="-2"/>
            <a:ext cx="5093479"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317204"/>
            <a:ext cx="2881993" cy="111696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642295" y="317204"/>
            <a:ext cx="4466629" cy="54814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29428" y="1320170"/>
            <a:ext cx="288199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kuvassa tapahtuu?</a:t>
            </a: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56951" y="1616280"/>
            <a:ext cx="2775301" cy="54940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endParaRPr lang="fi-FI" sz="1800">
              <a:solidFill>
                <a:schemeClr val="bg1"/>
              </a:solidFill>
              <a:latin typeface="+mn-lt"/>
            </a:endParaRPr>
          </a:p>
          <a:p>
            <a:pPr marL="0" indent="0">
              <a:lnSpc>
                <a:spcPct val="150000"/>
              </a:lnSpc>
              <a:buNone/>
            </a:pPr>
            <a:endParaRPr lang="fi-FI" sz="1800">
              <a:solidFill>
                <a:schemeClr val="bg1"/>
              </a:solidFill>
              <a:latin typeface="+mn-lt"/>
            </a:endParaRPr>
          </a:p>
          <a:p>
            <a:pPr marL="342900" indent="-342900">
              <a:lnSpc>
                <a:spcPct val="150000"/>
              </a:lnSpc>
              <a:buFont typeface="Wingdings" panose="05000000000000000000" pitchFamily="2" charset="2"/>
              <a:buChar char="Ø"/>
            </a:pPr>
            <a:endParaRPr lang="fi-FI" sz="180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637925" y="923967"/>
            <a:ext cx="4466629" cy="549099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Suomi menetti talvisodassa paljon alueita Neuvostoliitolle. Talvisodan päättänyttä Moskavan rauhaa kutsuttiin yleisesti ”pakkorauhaksi” ja monet suomalaiset halusivat liittää talvisodassa menetetyt alueet takaisin Suomeen. Kun Suomi alkoi valloittamaan näitä alueita takaisin kesällä 1941, rajan ylittämisestä otettiin monia näyttäviä kuvia. Lavastetussa kuvassa suomalaiset sotilaat siirtävät syrjään rajapuomin.</a:t>
            </a:r>
          </a:p>
        </p:txBody>
      </p:sp>
      <p:sp>
        <p:nvSpPr>
          <p:cNvPr id="2" name="Tekstiruutu 1">
            <a:extLst>
              <a:ext uri="{FF2B5EF4-FFF2-40B4-BE49-F238E27FC236}">
                <a16:creationId xmlns:a16="http://schemas.microsoft.com/office/drawing/2014/main" id="{B3C06845-2FAB-484A-9321-BA4823A82600}"/>
              </a:ext>
            </a:extLst>
          </p:cNvPr>
          <p:cNvSpPr txBox="1"/>
          <p:nvPr/>
        </p:nvSpPr>
        <p:spPr>
          <a:xfrm>
            <a:off x="13590" y="2292195"/>
            <a:ext cx="2725184" cy="294952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i-FI">
                <a:solidFill>
                  <a:schemeClr val="bg1"/>
                </a:solidFill>
              </a:rPr>
              <a:t>Onko maalla sinun mielestäsi oikeus vallata aikaisemmassa sodassa menettämänsä alue takaisin?</a:t>
            </a:r>
          </a:p>
        </p:txBody>
      </p:sp>
      <p:sp>
        <p:nvSpPr>
          <p:cNvPr id="23" name="Tekstiruutu 22">
            <a:extLst>
              <a:ext uri="{FF2B5EF4-FFF2-40B4-BE49-F238E27FC236}">
                <a16:creationId xmlns:a16="http://schemas.microsoft.com/office/drawing/2014/main" id="{E6F4618D-6373-43DB-977D-316C846BE88C}"/>
              </a:ext>
            </a:extLst>
          </p:cNvPr>
          <p:cNvSpPr txBox="1"/>
          <p:nvPr/>
        </p:nvSpPr>
        <p:spPr>
          <a:xfrm>
            <a:off x="-11467" y="5251380"/>
            <a:ext cx="2725184" cy="1287532"/>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i-FI">
                <a:solidFill>
                  <a:schemeClr val="bg1"/>
                </a:solidFill>
              </a:rPr>
              <a:t>Kuinka kauan tällainen oikeus on voimassa?</a:t>
            </a:r>
          </a:p>
        </p:txBody>
      </p:sp>
    </p:spTree>
    <p:extLst>
      <p:ext uri="{BB962C8B-B14F-4D97-AF65-F5344CB8AC3E}">
        <p14:creationId xmlns:p14="http://schemas.microsoft.com/office/powerpoint/2010/main" val="371437637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6807B01D-EC42-476E-BE03-76A97939F4C4}"/>
              </a:ext>
            </a:extLst>
          </p:cNvPr>
          <p:cNvSpPr>
            <a:spLocks noGrp="1"/>
          </p:cNvSpPr>
          <p:nvPr>
            <p:ph type="sldNum" sz="quarter" idx="4"/>
          </p:nvPr>
        </p:nvSpPr>
        <p:spPr>
          <a:xfrm>
            <a:off x="495069" y="6356350"/>
            <a:ext cx="2743200" cy="365125"/>
          </a:xfrm>
        </p:spPr>
        <p:txBody>
          <a:bodyPr/>
          <a:lstStyle/>
          <a:p>
            <a:fld id="{4ABDB189-D6FE-4638-B5A6-DBA4E83E6F3C}" type="slidenum">
              <a:rPr lang="en-GB" smtClean="0"/>
              <a:t>2</a:t>
            </a:fld>
            <a:endParaRPr lang="en-GB"/>
          </a:p>
        </p:txBody>
      </p:sp>
      <p:sp>
        <p:nvSpPr>
          <p:cNvPr id="7" name="Otsikko 1">
            <a:extLst>
              <a:ext uri="{FF2B5EF4-FFF2-40B4-BE49-F238E27FC236}">
                <a16:creationId xmlns:a16="http://schemas.microsoft.com/office/drawing/2014/main" id="{F374B26E-4785-4BF6-9F5D-A3A0F51EA430}"/>
              </a:ext>
            </a:extLst>
          </p:cNvPr>
          <p:cNvSpPr txBox="1">
            <a:spLocks/>
          </p:cNvSpPr>
          <p:nvPr/>
        </p:nvSpPr>
        <p:spPr>
          <a:xfrm>
            <a:off x="838200" y="388503"/>
            <a:ext cx="7433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26201E"/>
                </a:solidFill>
                <a:latin typeface="Arial" panose="020B0604020202020204" pitchFamily="34" charset="0"/>
                <a:ea typeface="+mj-ea"/>
                <a:cs typeface="Arial" panose="020B0604020202020204" pitchFamily="34" charset="0"/>
              </a:defRPr>
            </a:lvl1pPr>
          </a:lstStyle>
          <a:p>
            <a:r>
              <a:rPr lang="fi-FI">
                <a:latin typeface="+mj-lt"/>
              </a:rPr>
              <a:t>Tiedoksi lukijalle</a:t>
            </a:r>
          </a:p>
        </p:txBody>
      </p:sp>
      <p:sp>
        <p:nvSpPr>
          <p:cNvPr id="8" name="Sisällön paikkamerkki 2">
            <a:extLst>
              <a:ext uri="{FF2B5EF4-FFF2-40B4-BE49-F238E27FC236}">
                <a16:creationId xmlns:a16="http://schemas.microsoft.com/office/drawing/2014/main" id="{69EBA38F-35C7-40EE-BA7F-06A4868CA741}"/>
              </a:ext>
            </a:extLst>
          </p:cNvPr>
          <p:cNvSpPr txBox="1">
            <a:spLocks/>
          </p:cNvSpPr>
          <p:nvPr/>
        </p:nvSpPr>
        <p:spPr>
          <a:xfrm>
            <a:off x="838199" y="1849003"/>
            <a:ext cx="776763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201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201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201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mn-lt"/>
              </a:rPr>
              <a:t>Tämä materiaali on tarkoitettu opetuskäyttöön ja se sisältää tietoisia kärjistyksiä sekä provosoivia kysymyksiä.</a:t>
            </a:r>
          </a:p>
          <a:p>
            <a:r>
              <a:rPr lang="fi-FI" dirty="0">
                <a:latin typeface="+mn-lt"/>
              </a:rPr>
              <a:t>Materiaalin tarkoitus on herättää keskustelua luokissa ja esittää toisen maailmansodan vaikeita kysymyksiä nuorille helpommin lähestyttävässä muodossa.</a:t>
            </a:r>
          </a:p>
          <a:p>
            <a:r>
              <a:rPr lang="fi-FI" dirty="0">
                <a:latin typeface="+mn-lt"/>
              </a:rPr>
              <a:t>Materiaalin tekijät luottavat opettajien ammattitaitoon siinä, että he osaavat taustoittaa ja ohjata keskusteluita sekä muokata materiaalia luokkien tarpeiden mukaan.</a:t>
            </a:r>
          </a:p>
        </p:txBody>
      </p:sp>
      <p:pic>
        <p:nvPicPr>
          <p:cNvPr id="12" name="Kuva 11">
            <a:extLst>
              <a:ext uri="{FF2B5EF4-FFF2-40B4-BE49-F238E27FC236}">
                <a16:creationId xmlns:a16="http://schemas.microsoft.com/office/drawing/2014/main" id="{47AAEDE4-7CA5-4475-B309-C98CFC8D3BA3}"/>
              </a:ext>
            </a:extLst>
          </p:cNvPr>
          <p:cNvPicPr>
            <a:picLocks noChangeAspect="1"/>
          </p:cNvPicPr>
          <p:nvPr/>
        </p:nvPicPr>
        <p:blipFill>
          <a:blip r:embed="rId2"/>
          <a:stretch>
            <a:fillRect/>
          </a:stretch>
        </p:blipFill>
        <p:spPr>
          <a:xfrm>
            <a:off x="11368969" y="0"/>
            <a:ext cx="823031" cy="286537"/>
          </a:xfrm>
          <a:prstGeom prst="rect">
            <a:avLst/>
          </a:prstGeom>
        </p:spPr>
      </p:pic>
    </p:spTree>
    <p:extLst>
      <p:ext uri="{BB962C8B-B14F-4D97-AF65-F5344CB8AC3E}">
        <p14:creationId xmlns:p14="http://schemas.microsoft.com/office/powerpoint/2010/main" val="22704021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Kuva 3" descr="Kuva, joka sisältää kohteen ulko, ruoho, rakennus, seisominen&#10;&#10;Kuvaus luotu, erittäin korkea luotettavuus">
            <a:extLst>
              <a:ext uri="{FF2B5EF4-FFF2-40B4-BE49-F238E27FC236}">
                <a16:creationId xmlns:a16="http://schemas.microsoft.com/office/drawing/2014/main" id="{19420A45-52D0-4F8D-A076-1411FA4125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8355" y="-245609"/>
            <a:ext cx="5094447" cy="7363247"/>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20</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472621" y="-1"/>
            <a:ext cx="3429757"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2881993" cy="114920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82496" y="82794"/>
            <a:ext cx="4466629" cy="696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epävirallinen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37570" y="1192158"/>
            <a:ext cx="288199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kuvassa tapahtuu?</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37570" y="2314261"/>
            <a:ext cx="2881993" cy="89190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Miksi kuva on otettu?</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37570" y="3366684"/>
            <a:ext cx="2775301" cy="211728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Uskotko että sotilaat oikeasti ampuivat maalia kuvan ottamisen jälkeen?</a:t>
            </a: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582496" y="630943"/>
            <a:ext cx="3786474" cy="144397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kaksi suomalaista sotilasta ampuvat Stalinia ja Leniniä esittäviä kuvia. </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582496" y="2100517"/>
            <a:ext cx="3972210" cy="320300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Vihollisen johtajien häpäisy on yksi sodassa esiintyvä ”valloitusele”. Valloituseleillä ja niistä otetuilla valokuvilla kerrotaan itselle ja muille, että ollaan ”niskan päällä” ja vihollista parempia.</a:t>
            </a:r>
          </a:p>
        </p:txBody>
      </p:sp>
      <p:sp>
        <p:nvSpPr>
          <p:cNvPr id="24" name="Sisällön paikkamerkki 2">
            <a:extLst>
              <a:ext uri="{FF2B5EF4-FFF2-40B4-BE49-F238E27FC236}">
                <a16:creationId xmlns:a16="http://schemas.microsoft.com/office/drawing/2014/main" id="{16BE83B6-1D23-4085-AB21-C433F9BAA917}"/>
              </a:ext>
            </a:extLst>
          </p:cNvPr>
          <p:cNvSpPr txBox="1">
            <a:spLocks/>
          </p:cNvSpPr>
          <p:nvPr/>
        </p:nvSpPr>
        <p:spPr>
          <a:xfrm>
            <a:off x="7582496" y="5454002"/>
            <a:ext cx="4063404" cy="102254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Mitä muita valloituseleitä keksit?</a:t>
            </a:r>
          </a:p>
        </p:txBody>
      </p:sp>
    </p:spTree>
    <p:extLst>
      <p:ext uri="{BB962C8B-B14F-4D97-AF65-F5344CB8AC3E}">
        <p14:creationId xmlns:p14="http://schemas.microsoft.com/office/powerpoint/2010/main" val="231047787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fade">
                                          <p:cBhvr>
                                            <p:cTn id="5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4"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fade">
                                          <p:cBhvr>
                                            <p:cTn id="5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4" grpId="0" uiExpand="1" build="p"/>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Kuva 3" descr="Kuva, joka sisältää kohteen rakennus, ulko, henkilö, pitäminen&#10;&#10;Kuvaus luotu, erittäin korkea luotettavuus">
            <a:extLst>
              <a:ext uri="{FF2B5EF4-FFF2-40B4-BE49-F238E27FC236}">
                <a16:creationId xmlns:a16="http://schemas.microsoft.com/office/drawing/2014/main" id="{DF0C337B-B741-49F0-94AC-64794D4C19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6383" y="0"/>
            <a:ext cx="4781550" cy="6871633"/>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4"/>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21</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444856" y="-1"/>
            <a:ext cx="340199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3010411" cy="89190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82496" y="82794"/>
            <a:ext cx="4466629" cy="96121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saksalaisten ottama 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21868" y="946148"/>
            <a:ext cx="2988543" cy="48801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kuvassa tapahtuu?</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25394" y="1411572"/>
            <a:ext cx="2894587" cy="89190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Miksi sotilaat kaatoivat patsaan?</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30541" y="2607657"/>
            <a:ext cx="2889440" cy="474768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Itä-Eurooppa kärsi monin tavoin Neuvostoliiton takia varsinkin Stalinin aikana. Eri maissa on puhuttu Neuvostoliiton aikaisten muistomerkkien poistamisesta. Mitä mieltä olet asiasta?</a:t>
            </a: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582495" y="1146080"/>
            <a:ext cx="3786474" cy="217963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saksalaiset sotilaat kaatavat Leninin patsasta </a:t>
            </a:r>
            <a:r>
              <a:rPr lang="fi-FI" sz="1800" err="1">
                <a:solidFill>
                  <a:srgbClr val="F4F0EA"/>
                </a:solidFill>
                <a:latin typeface="Arial" panose="020B0604020202020204"/>
              </a:rPr>
              <a:t>Grodnon</a:t>
            </a:r>
            <a:r>
              <a:rPr lang="fi-FI" sz="1800">
                <a:solidFill>
                  <a:srgbClr val="F4F0EA"/>
                </a:solidFill>
                <a:latin typeface="Arial" panose="020B0604020202020204"/>
              </a:rPr>
              <a:t> kaupungissa, joka on nykyisin osa Valko-Venäjää.</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582496" y="3428041"/>
            <a:ext cx="3972210" cy="269759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Kyseessä on toinen valloitusele, jossa valloittaja poistaa alueen edellisen hallitsijan näkyviä tunnusmerkkejä. Joskus asiasta puhutaan nimellä ”visuaalinen valloitus”.</a:t>
            </a:r>
          </a:p>
        </p:txBody>
      </p:sp>
    </p:spTree>
    <p:extLst>
      <p:ext uri="{BB962C8B-B14F-4D97-AF65-F5344CB8AC3E}">
        <p14:creationId xmlns:p14="http://schemas.microsoft.com/office/powerpoint/2010/main" val="338985608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36CF855C-3BE5-47B7-AFED-8260D7D51A04}"/>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6" name="Alatunnisteen paikkamerkki 5">
            <a:extLst>
              <a:ext uri="{FF2B5EF4-FFF2-40B4-BE49-F238E27FC236}">
                <a16:creationId xmlns:a16="http://schemas.microsoft.com/office/drawing/2014/main" id="{3DCD7F5B-2256-4826-93AA-0D0205D294D5}"/>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2526F1CD-F0F0-45E1-9D9E-33EDFF04E197}"/>
              </a:ext>
            </a:extLst>
          </p:cNvPr>
          <p:cNvSpPr>
            <a:spLocks noGrp="1"/>
          </p:cNvSpPr>
          <p:nvPr>
            <p:ph type="sldNum" sz="quarter" idx="4"/>
          </p:nvPr>
        </p:nvSpPr>
        <p:spPr/>
        <p:txBody>
          <a:bodyPr/>
          <a:lstStyle/>
          <a:p>
            <a:fld id="{4ABDB189-D6FE-4638-B5A6-DBA4E83E6F3C}" type="slidenum">
              <a:rPr lang="en-GB" smtClean="0"/>
              <a:pPr/>
              <a:t>22</a:t>
            </a:fld>
            <a:endParaRPr lang="en-GB"/>
          </a:p>
        </p:txBody>
      </p:sp>
      <p:pic>
        <p:nvPicPr>
          <p:cNvPr id="8" name="Kuva 7">
            <a:extLst>
              <a:ext uri="{FF2B5EF4-FFF2-40B4-BE49-F238E27FC236}">
                <a16:creationId xmlns:a16="http://schemas.microsoft.com/office/drawing/2014/main" id="{3C7A6892-51C7-4B1E-A639-CADE969325A3}"/>
              </a:ext>
            </a:extLst>
          </p:cNvPr>
          <p:cNvPicPr>
            <a:picLocks noChangeAspect="1"/>
          </p:cNvPicPr>
          <p:nvPr/>
        </p:nvPicPr>
        <p:blipFill>
          <a:blip r:embed="rId3"/>
          <a:stretch>
            <a:fillRect/>
          </a:stretch>
        </p:blipFill>
        <p:spPr>
          <a:xfrm>
            <a:off x="11368969" y="0"/>
            <a:ext cx="823031" cy="286537"/>
          </a:xfrm>
          <a:prstGeom prst="rect">
            <a:avLst/>
          </a:prstGeom>
        </p:spPr>
      </p:pic>
      <p:pic>
        <p:nvPicPr>
          <p:cNvPr id="9" name="Kuva 3" descr="Kuva, joka sisältää kohteen ulko, ajoneuvo, vanha, taso&#10;&#10;Kuvaus luotu, erittäin korkea luotettavuus">
            <a:extLst>
              <a:ext uri="{FF2B5EF4-FFF2-40B4-BE49-F238E27FC236}">
                <a16:creationId xmlns:a16="http://schemas.microsoft.com/office/drawing/2014/main" id="{3700C69A-C21B-48AB-AC80-08CC074B0F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0356936" cy="6858000"/>
          </a:xfrm>
          <a:prstGeom prst="rect">
            <a:avLst/>
          </a:prstGeom>
        </p:spPr>
      </p:pic>
      <p:sp>
        <p:nvSpPr>
          <p:cNvPr id="10" name="Suorakulmio 9">
            <a:extLst>
              <a:ext uri="{FF2B5EF4-FFF2-40B4-BE49-F238E27FC236}">
                <a16:creationId xmlns:a16="http://schemas.microsoft.com/office/drawing/2014/main" id="{C40039C0-2A2D-4487-9BF9-DA07449A82AC}"/>
              </a:ext>
            </a:extLst>
          </p:cNvPr>
          <p:cNvSpPr/>
          <p:nvPr/>
        </p:nvSpPr>
        <p:spPr>
          <a:xfrm>
            <a:off x="0" y="-400050"/>
            <a:ext cx="12192000" cy="4030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isällön paikkamerkki 2">
            <a:extLst>
              <a:ext uri="{FF2B5EF4-FFF2-40B4-BE49-F238E27FC236}">
                <a16:creationId xmlns:a16="http://schemas.microsoft.com/office/drawing/2014/main" id="{769D01FC-DF90-4A19-A24E-C289365B7764}"/>
              </a:ext>
            </a:extLst>
          </p:cNvPr>
          <p:cNvSpPr txBox="1">
            <a:spLocks/>
          </p:cNvSpPr>
          <p:nvPr/>
        </p:nvSpPr>
        <p:spPr>
          <a:xfrm>
            <a:off x="0" y="155"/>
            <a:ext cx="5101389" cy="57311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4" name="Sisällön paikkamerkki 2">
            <a:extLst>
              <a:ext uri="{FF2B5EF4-FFF2-40B4-BE49-F238E27FC236}">
                <a16:creationId xmlns:a16="http://schemas.microsoft.com/office/drawing/2014/main" id="{56181BD4-33CC-4730-AF9E-73B0D7AA64CB}"/>
              </a:ext>
            </a:extLst>
          </p:cNvPr>
          <p:cNvSpPr txBox="1">
            <a:spLocks/>
          </p:cNvSpPr>
          <p:nvPr/>
        </p:nvSpPr>
        <p:spPr>
          <a:xfrm>
            <a:off x="21868" y="539365"/>
            <a:ext cx="3584932" cy="48801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tunnuksia kuvassa on?</a:t>
            </a:r>
          </a:p>
        </p:txBody>
      </p:sp>
      <p:sp>
        <p:nvSpPr>
          <p:cNvPr id="15" name="Sisällön paikkamerkki 2">
            <a:extLst>
              <a:ext uri="{FF2B5EF4-FFF2-40B4-BE49-F238E27FC236}">
                <a16:creationId xmlns:a16="http://schemas.microsoft.com/office/drawing/2014/main" id="{0F1BAF6A-66E8-43E3-A1F0-6429B8F64CFA}"/>
              </a:ext>
            </a:extLst>
          </p:cNvPr>
          <p:cNvSpPr txBox="1">
            <a:spLocks/>
          </p:cNvSpPr>
          <p:nvPr/>
        </p:nvSpPr>
        <p:spPr>
          <a:xfrm>
            <a:off x="21868" y="1025159"/>
            <a:ext cx="5986052" cy="251472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dirty="0">
                <a:solidFill>
                  <a:schemeClr val="bg1"/>
                </a:solidFill>
                <a:latin typeface="+mn-lt"/>
              </a:rPr>
              <a:t>Suomi hyökkäsi Saksan mukana Neuvostoliittoon ja saavutti talvisotaa edeltäneet rajat syksyllä 1941. Sodan johtajat päättivät ylittää myös nämä vanhat rajat ja viimeistään tässä vaiheessa suomalaisista tuli valloittajia. Pohdi, toimiko Suomi oikein ylittäessään vanhat valtiorajat?</a:t>
            </a:r>
          </a:p>
        </p:txBody>
      </p:sp>
      <p:sp>
        <p:nvSpPr>
          <p:cNvPr id="16" name="Sisällön paikkamerkki 2">
            <a:extLst>
              <a:ext uri="{FF2B5EF4-FFF2-40B4-BE49-F238E27FC236}">
                <a16:creationId xmlns:a16="http://schemas.microsoft.com/office/drawing/2014/main" id="{9AB8B171-700C-4A5D-A1C3-625FD4F2ED0C}"/>
              </a:ext>
            </a:extLst>
          </p:cNvPr>
          <p:cNvSpPr txBox="1">
            <a:spLocks/>
          </p:cNvSpPr>
          <p:nvPr/>
        </p:nvSpPr>
        <p:spPr>
          <a:xfrm>
            <a:off x="5827865" y="-16607"/>
            <a:ext cx="4987958" cy="54814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virallinen kuva.</a:t>
            </a:r>
          </a:p>
        </p:txBody>
      </p:sp>
      <p:sp>
        <p:nvSpPr>
          <p:cNvPr id="17" name="Sisällön paikkamerkki 2">
            <a:extLst>
              <a:ext uri="{FF2B5EF4-FFF2-40B4-BE49-F238E27FC236}">
                <a16:creationId xmlns:a16="http://schemas.microsoft.com/office/drawing/2014/main" id="{2AFF5B02-69B2-4169-A927-99A2A4892F44}"/>
              </a:ext>
            </a:extLst>
          </p:cNvPr>
          <p:cNvSpPr txBox="1">
            <a:spLocks/>
          </p:cNvSpPr>
          <p:nvPr/>
        </p:nvSpPr>
        <p:spPr>
          <a:xfrm>
            <a:off x="5827865" y="516149"/>
            <a:ext cx="6256211" cy="296633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on Suomen lipun lisäksi hakaristi, joka oli Suomen ilmavoimien ja panssarijoukkojen tunnus vuosina 1918-1945. Hakaristi oli erään ruotsalaisen kreivi von </a:t>
            </a:r>
            <a:r>
              <a:rPr lang="fi-FI" sz="1800" err="1">
                <a:solidFill>
                  <a:srgbClr val="F4F0EA"/>
                </a:solidFill>
                <a:latin typeface="Arial" panose="020B0604020202020204"/>
              </a:rPr>
              <a:t>Rosenin</a:t>
            </a:r>
            <a:r>
              <a:rPr lang="fi-FI" sz="1800">
                <a:solidFill>
                  <a:srgbClr val="F4F0EA"/>
                </a:solidFill>
                <a:latin typeface="Arial" panose="020B0604020202020204"/>
              </a:rPr>
              <a:t> tunnus ja kun hän lahjoitti lentokoneensa Suomen ilmavoimille, jäi tunnus armeijan käyttöön. Hakaristi on ollut tärkeä symboli jo vuosituhansien ajan esim. hindulaisessa perinteessä.</a:t>
            </a:r>
          </a:p>
        </p:txBody>
      </p:sp>
    </p:spTree>
    <p:extLst>
      <p:ext uri="{BB962C8B-B14F-4D97-AF65-F5344CB8AC3E}">
        <p14:creationId xmlns:p14="http://schemas.microsoft.com/office/powerpoint/2010/main" val="205532226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4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0000">
                                          <p:cBhvr additive="base">
                                            <p:cTn id="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fade">
                                          <p:cBhvr>
                                            <p:cTn id="18" dur="5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uiExpand="1" build="p"/>
          <p:bldP spid="14" grpId="0" uiExpand="1" build="p"/>
          <p:bldP spid="15" grpId="0" uiExpand="1" build="p"/>
          <p:bldP spid="16" grpId="0" uiExpand="1" build="p"/>
          <p:bldP spid="17"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fade">
                                          <p:cBhvr>
                                            <p:cTn id="18" dur="5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uiExpand="1" build="p"/>
          <p:bldP spid="14" grpId="0" uiExpand="1" build="p"/>
          <p:bldP spid="15" grpId="0" uiExpand="1" build="p"/>
          <p:bldP spid="16" grpId="0" uiExpand="1" build="p"/>
          <p:bldP spid="17" grpId="0" uiExpand="1" build="p"/>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Kuva 3" descr="Kuva, joka sisältää kohteen ulko, ruoho, nainen, henkilö&#10;&#10;Kuvaus luotu, erittäin korkea luotettavuus">
            <a:extLst>
              <a:ext uri="{FF2B5EF4-FFF2-40B4-BE49-F238E27FC236}">
                <a16:creationId xmlns:a16="http://schemas.microsoft.com/office/drawing/2014/main" id="{62530A6D-5FE1-437F-9474-9E7093AAF97E}"/>
              </a:ext>
            </a:extLst>
          </p:cNvPr>
          <p:cNvPicPr>
            <a:picLocks noChangeAspect="1"/>
          </p:cNvPicPr>
          <p:nvPr/>
        </p:nvPicPr>
        <p:blipFill>
          <a:blip r:embed="rId3"/>
          <a:stretch>
            <a:fillRect/>
          </a:stretch>
        </p:blipFill>
        <p:spPr>
          <a:xfrm>
            <a:off x="266125" y="0"/>
            <a:ext cx="9957169" cy="6858000"/>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4"/>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23</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5266" y="-1"/>
            <a:ext cx="32724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3010411" cy="89190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82496" y="82794"/>
            <a:ext cx="4466629" cy="696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epävirallinen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10933" y="1090250"/>
            <a:ext cx="2988543" cy="48801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kuvassa tapahtuu?</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30541" y="1651801"/>
            <a:ext cx="2894587" cy="177761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Miten on mahdollista, että kesken sotaa keskitytään johonkin tällaiseen?</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35688" y="3502952"/>
            <a:ext cx="2889440" cy="154083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Miten itse olisit käyttänyt aikaa asemasodan aikana?</a:t>
            </a: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582495" y="666283"/>
            <a:ext cx="3630937" cy="150857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kaksi suomalaista sotilasta nyrkkeilee vapaa-ajallaan.</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582496" y="2136354"/>
            <a:ext cx="4275828" cy="4638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Jatkosodan hyökkäysvaiheen jälkeen koitti noin kaksi ja puoli vuotta kestänyt asemasotavaihe. Asemasotavaiheessa rintamat pysyivät paikoillaan ja taistelut olivat pienempiä ja paikallisia. Sotilaille jäi runsaasti aikaa muihin harrasteisiin, kuten lukemiseen, opiskeluun, urheiluun, puhdetöihin ja kaupankäyntiin.</a:t>
            </a:r>
          </a:p>
        </p:txBody>
      </p:sp>
    </p:spTree>
    <p:extLst>
      <p:ext uri="{BB962C8B-B14F-4D97-AF65-F5344CB8AC3E}">
        <p14:creationId xmlns:p14="http://schemas.microsoft.com/office/powerpoint/2010/main" val="235972123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fade">
                                          <p:cBhvr>
                                            <p:cTn id="5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4" grpId="0" uiExpand="1" build="p"/>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3" descr="Kuva, joka sisältää kohteen ulko, henkilö, valokuva, mies&#10;&#10;Kuvaus luotu, erittäin korkea luotettavuus">
            <a:extLst>
              <a:ext uri="{FF2B5EF4-FFF2-40B4-BE49-F238E27FC236}">
                <a16:creationId xmlns:a16="http://schemas.microsoft.com/office/drawing/2014/main" id="{29A70F4D-61D4-4812-88A4-A04F3DB706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3308" y="-30736"/>
            <a:ext cx="6972300" cy="6963867"/>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4"/>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24</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4958" y="-1"/>
            <a:ext cx="329131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438614" y="-2"/>
            <a:ext cx="5093479"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1878" y="144300"/>
            <a:ext cx="2874218" cy="98477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721600" y="317204"/>
            <a:ext cx="4466629" cy="54814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39587" y="1178354"/>
            <a:ext cx="2996966" cy="65262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kuvassa tapahtuu?</a:t>
            </a: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717230" y="923967"/>
            <a:ext cx="3938637" cy="494744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on veli ja sisko, jotka jättävät jäähyväiset sodassa kuolleelle veljelleen. Veli on haudattu Karjalaan, josta suomalaiset joutuvat lähtemään. Suomalaisille annettiin käsky evakuoida alue, kun Neuvostoliitto oli voittamassa Saksan sodassa eikä Suomi pystynyt yksin pitämään jatkosodan asemasotavaiheen asemia.</a:t>
            </a:r>
          </a:p>
        </p:txBody>
      </p:sp>
      <p:sp>
        <p:nvSpPr>
          <p:cNvPr id="23" name="Tekstiruutu 22">
            <a:extLst>
              <a:ext uri="{FF2B5EF4-FFF2-40B4-BE49-F238E27FC236}">
                <a16:creationId xmlns:a16="http://schemas.microsoft.com/office/drawing/2014/main" id="{E6F4618D-6373-43DB-977D-316C846BE88C}"/>
              </a:ext>
            </a:extLst>
          </p:cNvPr>
          <p:cNvSpPr txBox="1"/>
          <p:nvPr/>
        </p:nvSpPr>
        <p:spPr>
          <a:xfrm>
            <a:off x="39587" y="1890982"/>
            <a:ext cx="2996965" cy="461151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i-FI" dirty="0">
                <a:solidFill>
                  <a:schemeClr val="bg1"/>
                </a:solidFill>
              </a:rPr>
              <a:t>Karjalassa asuvat suomalaiset lähtivät evakkoon ensin talvisodan aikana. Jatkosodan aikana useat heistä muuttivat takaisin Karjalaan, josta he joutuivat uudelleen evakkoon. Miltä tuntuisi jättää oma koti kaksi kertaa?</a:t>
            </a:r>
          </a:p>
        </p:txBody>
      </p:sp>
    </p:spTree>
    <p:extLst>
      <p:ext uri="{BB962C8B-B14F-4D97-AF65-F5344CB8AC3E}">
        <p14:creationId xmlns:p14="http://schemas.microsoft.com/office/powerpoint/2010/main" val="379309975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pic>
        <p:nvPicPr>
          <p:cNvPr id="23" name="Kuva 10" descr="Kuva, joka sisältää kohteen ulko, rakennus, henkilö, tie&#10;&#10;Kuvaus luotu, erittäin korkea luotettavuus">
            <a:extLst>
              <a:ext uri="{FF2B5EF4-FFF2-40B4-BE49-F238E27FC236}">
                <a16:creationId xmlns:a16="http://schemas.microsoft.com/office/drawing/2014/main" id="{853361B9-6690-4D77-A06F-83B385906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7986" y="-96875"/>
            <a:ext cx="10643959" cy="7022927"/>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4"/>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25</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1453415" y="-1"/>
            <a:ext cx="4301391" cy="69260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2881993" cy="91747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63238" y="82795"/>
            <a:ext cx="4466629" cy="83468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ns. virallinen kuva, mutta se ei ole suomalaisten ottama.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0" y="990511"/>
            <a:ext cx="2881993" cy="72444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suomalaisia sanoja löydät kuvasta?</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10319" y="1921587"/>
            <a:ext cx="2881993" cy="97335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Missä kaupungissa kuva on otettu?</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10319" y="4160410"/>
            <a:ext cx="2775301" cy="256106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dirty="0">
                <a:solidFill>
                  <a:schemeClr val="bg1"/>
                </a:solidFill>
                <a:latin typeface="+mn-lt"/>
              </a:rPr>
              <a:t>Millaisia tunteita tämä kuva on saattanut herättää venäläisessä katselijassa? Entä suomalaisessa?</a:t>
            </a:r>
          </a:p>
          <a:p>
            <a:pPr marL="342900" indent="-342900">
              <a:lnSpc>
                <a:spcPct val="150000"/>
              </a:lnSpc>
              <a:buFont typeface="Wingdings" panose="05000000000000000000" pitchFamily="2" charset="2"/>
              <a:buChar char="Ø"/>
            </a:pPr>
            <a:endParaRPr lang="fi-FI" sz="1800" dirty="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589361" y="993140"/>
            <a:ext cx="4193832" cy="92824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Kuvasta löytyvät sanat "apteekki" ja "Kestilä", joka on kaupan nimi.</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589361" y="1921587"/>
            <a:ext cx="4466629" cy="99756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Kuva on otettu Viipurissa, jonka Neuvostoliitto on valloittanut.</a:t>
            </a:r>
          </a:p>
        </p:txBody>
      </p:sp>
      <p:sp>
        <p:nvSpPr>
          <p:cNvPr id="26" name="Sisällön paikkamerkki 2">
            <a:extLst>
              <a:ext uri="{FF2B5EF4-FFF2-40B4-BE49-F238E27FC236}">
                <a16:creationId xmlns:a16="http://schemas.microsoft.com/office/drawing/2014/main" id="{F2199762-9257-446C-976F-26EA42817917}"/>
              </a:ext>
            </a:extLst>
          </p:cNvPr>
          <p:cNvSpPr txBox="1">
            <a:spLocks/>
          </p:cNvSpPr>
          <p:nvPr/>
        </p:nvSpPr>
        <p:spPr>
          <a:xfrm>
            <a:off x="0" y="2894937"/>
            <a:ext cx="2881993" cy="111784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4"/>
            </a:pPr>
            <a:r>
              <a:rPr lang="fi-FI" sz="1800">
                <a:solidFill>
                  <a:schemeClr val="bg1"/>
                </a:solidFill>
                <a:latin typeface="+mn-lt"/>
              </a:rPr>
              <a:t>Mitä kuvassa tapahtuu?</a:t>
            </a:r>
          </a:p>
          <a:p>
            <a:pPr marL="342900" indent="-342900">
              <a:lnSpc>
                <a:spcPct val="150000"/>
              </a:lnSpc>
              <a:buFont typeface="+mj-lt"/>
              <a:buAutoNum type="arabicPeriod" startAt="4"/>
            </a:pPr>
            <a:endParaRPr lang="fi-FI" sz="1800">
              <a:solidFill>
                <a:srgbClr val="F4F0EA"/>
              </a:solidFill>
              <a:latin typeface="Arial" panose="020B0604020202020204"/>
            </a:endParaRPr>
          </a:p>
        </p:txBody>
      </p:sp>
      <p:sp>
        <p:nvSpPr>
          <p:cNvPr id="28" name="Sisällön paikkamerkki 2">
            <a:extLst>
              <a:ext uri="{FF2B5EF4-FFF2-40B4-BE49-F238E27FC236}">
                <a16:creationId xmlns:a16="http://schemas.microsoft.com/office/drawing/2014/main" id="{90DB3B8A-4AF6-4E11-98E0-522B8DC3416F}"/>
              </a:ext>
            </a:extLst>
          </p:cNvPr>
          <p:cNvSpPr txBox="1">
            <a:spLocks/>
          </p:cNvSpPr>
          <p:nvPr/>
        </p:nvSpPr>
        <p:spPr>
          <a:xfrm>
            <a:off x="7563238" y="2861088"/>
            <a:ext cx="4466629" cy="267794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4"/>
            </a:pPr>
            <a:r>
              <a:rPr lang="fi-FI" sz="1800">
                <a:solidFill>
                  <a:srgbClr val="F4F0EA"/>
                </a:solidFill>
                <a:latin typeface="Arial" panose="020B0604020202020204"/>
              </a:rPr>
              <a:t>Suomalaisia sotilaita on jäänyt vangiksi. Neuvostoliiton sotilaat marssittavat vankeja vallatussa Viipurissa, jotta valokuvaajat pystyvät ikuistamaan voiton.</a:t>
            </a:r>
          </a:p>
        </p:txBody>
      </p:sp>
    </p:spTree>
    <p:extLst>
      <p:ext uri="{BB962C8B-B14F-4D97-AF65-F5344CB8AC3E}">
        <p14:creationId xmlns:p14="http://schemas.microsoft.com/office/powerpoint/2010/main" val="118095962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500"/>
                                            <p:tgtEl>
                                              <p:spTgt spid="2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fade">
                                          <p:cBhvr>
                                            <p:cTn id="54" dur="500"/>
                                            <p:tgtEl>
                                              <p:spTgt spid="2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fade">
                                          <p:cBhvr>
                                            <p:cTn id="5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6" grpId="0" uiExpand="1" build="p"/>
          <p:bldP spid="28"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500"/>
                                            <p:tgtEl>
                                              <p:spTgt spid="2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fade">
                                          <p:cBhvr>
                                            <p:cTn id="54" dur="500"/>
                                            <p:tgtEl>
                                              <p:spTgt spid="2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fade">
                                          <p:cBhvr>
                                            <p:cTn id="5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6" grpId="0" uiExpand="1" build="p"/>
          <p:bldP spid="28" grpId="0" uiExpand="1" build="p"/>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26</a:t>
            </a:fld>
            <a:endParaRPr lang="en-GB"/>
          </a:p>
        </p:txBody>
      </p:sp>
      <p:pic>
        <p:nvPicPr>
          <p:cNvPr id="9" name="Kuva 8">
            <a:extLst>
              <a:ext uri="{FF2B5EF4-FFF2-40B4-BE49-F238E27FC236}">
                <a16:creationId xmlns:a16="http://schemas.microsoft.com/office/drawing/2014/main" id="{82B22A68-7BBF-4A1D-8BCE-5EE271B72683}"/>
              </a:ext>
            </a:extLst>
          </p:cNvPr>
          <p:cNvPicPr>
            <a:picLocks noChangeAspect="1"/>
          </p:cNvPicPr>
          <p:nvPr/>
        </p:nvPicPr>
        <p:blipFill>
          <a:blip r:embed="rId3"/>
          <a:stretch>
            <a:fillRect/>
          </a:stretch>
        </p:blipFill>
        <p:spPr>
          <a:xfrm>
            <a:off x="11368969" y="0"/>
            <a:ext cx="823031" cy="286537"/>
          </a:xfrm>
          <a:prstGeom prst="rect">
            <a:avLst/>
          </a:prstGeom>
        </p:spPr>
      </p:pic>
      <p:sp>
        <p:nvSpPr>
          <p:cNvPr id="11" name="Otsikko 1">
            <a:extLst>
              <a:ext uri="{FF2B5EF4-FFF2-40B4-BE49-F238E27FC236}">
                <a16:creationId xmlns:a16="http://schemas.microsoft.com/office/drawing/2014/main" id="{9F138279-1684-47FD-B746-EEE5179EA241}"/>
              </a:ext>
            </a:extLst>
          </p:cNvPr>
          <p:cNvSpPr>
            <a:spLocks noGrp="1"/>
          </p:cNvSpPr>
          <p:nvPr>
            <p:ph type="title"/>
          </p:nvPr>
        </p:nvSpPr>
        <p:spPr>
          <a:xfrm>
            <a:off x="1769953" y="635484"/>
            <a:ext cx="8652089" cy="1211422"/>
          </a:xfrm>
        </p:spPr>
        <p:txBody>
          <a:bodyPr>
            <a:normAutofit fontScale="90000"/>
          </a:bodyPr>
          <a:lstStyle/>
          <a:p>
            <a:pPr algn="ctr"/>
            <a:r>
              <a:rPr lang="fi-FI" sz="7300" dirty="0">
                <a:latin typeface="+mj-lt"/>
              </a:rPr>
              <a:t>Rajan yli ja takaisin</a:t>
            </a:r>
            <a:br>
              <a:rPr lang="fi-FI" sz="4700" dirty="0">
                <a:latin typeface="+mj-lt"/>
              </a:rPr>
            </a:br>
            <a:r>
              <a:rPr lang="fi-FI" sz="4700" dirty="0">
                <a:latin typeface="+mj-lt"/>
              </a:rPr>
              <a:t>viimeisiä kysymyksiä</a:t>
            </a:r>
          </a:p>
        </p:txBody>
      </p:sp>
      <p:sp>
        <p:nvSpPr>
          <p:cNvPr id="12" name="Otsikko 1">
            <a:extLst>
              <a:ext uri="{FF2B5EF4-FFF2-40B4-BE49-F238E27FC236}">
                <a16:creationId xmlns:a16="http://schemas.microsoft.com/office/drawing/2014/main" id="{0674B55F-4038-40B6-8019-821E93D50513}"/>
              </a:ext>
            </a:extLst>
          </p:cNvPr>
          <p:cNvSpPr txBox="1">
            <a:spLocks/>
          </p:cNvSpPr>
          <p:nvPr/>
        </p:nvSpPr>
        <p:spPr>
          <a:xfrm>
            <a:off x="958352" y="2208202"/>
            <a:ext cx="10275289" cy="36152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spc="0">
                <a:solidFill>
                  <a:schemeClr val="accent1"/>
                </a:solidFill>
                <a:latin typeface="TT Norms Bold" panose="02000803040000020004" pitchFamily="50" charset="0"/>
                <a:ea typeface="+mj-ea"/>
                <a:cs typeface="+mj-cs"/>
              </a:defRPr>
            </a:lvl1pPr>
          </a:lstStyle>
          <a:p>
            <a:pPr marL="742950" indent="-742950" algn="ctr">
              <a:buFont typeface="+mj-lt"/>
              <a:buAutoNum type="arabicParenR"/>
            </a:pPr>
            <a:endParaRPr lang="fi-FI" sz="2700" dirty="0">
              <a:solidFill>
                <a:schemeClr val="tx1"/>
              </a:solidFill>
              <a:latin typeface="+mn-lt"/>
            </a:endParaRPr>
          </a:p>
          <a:p>
            <a:pPr marL="457200" indent="-457200" algn="ctr">
              <a:lnSpc>
                <a:spcPct val="100000"/>
              </a:lnSpc>
              <a:buAutoNum type="arabicPeriod"/>
            </a:pPr>
            <a:r>
              <a:rPr lang="fi-FI" sz="2000" dirty="0">
                <a:solidFill>
                  <a:schemeClr val="tx1"/>
                </a:solidFill>
                <a:latin typeface="+mn-lt"/>
              </a:rPr>
              <a:t>Kertovatko äsken näytetyt seitsemän kuvaa </a:t>
            </a:r>
            <a:br>
              <a:rPr lang="fi-FI" sz="2000" dirty="0">
                <a:solidFill>
                  <a:schemeClr val="tx1"/>
                </a:solidFill>
                <a:latin typeface="+mn-lt"/>
              </a:rPr>
            </a:br>
            <a:r>
              <a:rPr lang="fi-FI" sz="2000" dirty="0">
                <a:solidFill>
                  <a:schemeClr val="tx1"/>
                </a:solidFill>
                <a:latin typeface="+mn-lt"/>
              </a:rPr>
              <a:t>jonkun tietyn tarinan?</a:t>
            </a:r>
          </a:p>
          <a:p>
            <a:pPr algn="ctr">
              <a:lnSpc>
                <a:spcPct val="100000"/>
              </a:lnSpc>
            </a:pPr>
            <a:endParaRPr lang="fi-FI" sz="1400" dirty="0">
              <a:solidFill>
                <a:schemeClr val="tx1"/>
              </a:solidFill>
              <a:latin typeface="+mn-lt"/>
            </a:endParaRPr>
          </a:p>
          <a:p>
            <a:pPr algn="ctr">
              <a:lnSpc>
                <a:spcPct val="100000"/>
              </a:lnSpc>
            </a:pPr>
            <a:r>
              <a:rPr lang="fi-FI" sz="2000" dirty="0">
                <a:solidFill>
                  <a:schemeClr val="tx1"/>
                </a:solidFill>
                <a:latin typeface="+mn-lt"/>
              </a:rPr>
              <a:t>2. Mistä tämä tarina sinun mielestäsi kertoo?</a:t>
            </a:r>
          </a:p>
          <a:p>
            <a:pPr algn="ctr">
              <a:lnSpc>
                <a:spcPct val="100000"/>
              </a:lnSpc>
            </a:pPr>
            <a:endParaRPr lang="fi-FI" sz="1400" dirty="0">
              <a:solidFill>
                <a:schemeClr val="tx1"/>
              </a:solidFill>
              <a:latin typeface="+mn-lt"/>
              <a:cs typeface="Arial" panose="020B0604020202020204"/>
            </a:endParaRPr>
          </a:p>
          <a:p>
            <a:pPr algn="ctr">
              <a:lnSpc>
                <a:spcPct val="100000"/>
              </a:lnSpc>
            </a:pPr>
            <a:r>
              <a:rPr lang="fi-FI" sz="2000" dirty="0">
                <a:solidFill>
                  <a:schemeClr val="tx1"/>
                </a:solidFill>
                <a:latin typeface="+mn-lt"/>
              </a:rPr>
              <a:t>3. Onko väliä missä järjestyksessä äsken näytetyt </a:t>
            </a:r>
            <a:br>
              <a:rPr lang="fi-FI" sz="2000" dirty="0">
                <a:solidFill>
                  <a:schemeClr val="tx1"/>
                </a:solidFill>
                <a:latin typeface="+mn-lt"/>
              </a:rPr>
            </a:br>
            <a:r>
              <a:rPr lang="fi-FI" sz="2000" dirty="0">
                <a:solidFill>
                  <a:schemeClr val="tx1"/>
                </a:solidFill>
                <a:latin typeface="+mn-lt"/>
              </a:rPr>
              <a:t>kuvat esitetään? </a:t>
            </a:r>
          </a:p>
          <a:p>
            <a:pPr algn="ctr">
              <a:lnSpc>
                <a:spcPct val="100000"/>
              </a:lnSpc>
            </a:pPr>
            <a:endParaRPr lang="fi-FI" sz="1400" dirty="0">
              <a:solidFill>
                <a:schemeClr val="tx1"/>
              </a:solidFill>
              <a:latin typeface="+mn-lt"/>
              <a:cs typeface="Arial"/>
            </a:endParaRPr>
          </a:p>
          <a:p>
            <a:pPr algn="ctr">
              <a:lnSpc>
                <a:spcPct val="100000"/>
              </a:lnSpc>
            </a:pPr>
            <a:r>
              <a:rPr lang="fi-FI" sz="2000" dirty="0">
                <a:solidFill>
                  <a:schemeClr val="tx1"/>
                </a:solidFill>
                <a:latin typeface="+mn-lt"/>
              </a:rPr>
              <a:t>4. Muuttuisiko tarina, jos jonkun kuvan jättäisi pois?</a:t>
            </a:r>
          </a:p>
          <a:p>
            <a:pPr algn="ctr">
              <a:lnSpc>
                <a:spcPct val="100000"/>
              </a:lnSpc>
            </a:pPr>
            <a:endParaRPr lang="fi-FI" sz="1400" dirty="0">
              <a:solidFill>
                <a:schemeClr val="tx1"/>
              </a:solidFill>
              <a:latin typeface="+mn-lt"/>
              <a:cs typeface="Arial"/>
            </a:endParaRPr>
          </a:p>
          <a:p>
            <a:pPr algn="ctr">
              <a:lnSpc>
                <a:spcPct val="100000"/>
              </a:lnSpc>
            </a:pPr>
            <a:r>
              <a:rPr lang="fi-FI" sz="2000" dirty="0">
                <a:solidFill>
                  <a:schemeClr val="tx1"/>
                </a:solidFill>
                <a:latin typeface="+mn-lt"/>
              </a:rPr>
              <a:t>5. Voitko tietää, että jotain tärkeää kuvaa ei olla </a:t>
            </a:r>
            <a:br>
              <a:rPr lang="fi-FI" sz="2000" dirty="0">
                <a:solidFill>
                  <a:schemeClr val="tx1"/>
                </a:solidFill>
                <a:latin typeface="+mn-lt"/>
              </a:rPr>
            </a:br>
            <a:r>
              <a:rPr lang="fi-FI" sz="2000" dirty="0">
                <a:solidFill>
                  <a:schemeClr val="tx1"/>
                </a:solidFill>
                <a:latin typeface="+mn-lt"/>
              </a:rPr>
              <a:t>jätetty pois tästä tarinasta?</a:t>
            </a:r>
            <a:endParaRPr lang="fi-FI" sz="2000" dirty="0">
              <a:solidFill>
                <a:schemeClr val="tx1"/>
              </a:solidFill>
              <a:latin typeface="+mn-lt"/>
              <a:cs typeface="Arial"/>
            </a:endParaRPr>
          </a:p>
        </p:txBody>
      </p:sp>
    </p:spTree>
    <p:extLst>
      <p:ext uri="{BB962C8B-B14F-4D97-AF65-F5344CB8AC3E}">
        <p14:creationId xmlns:p14="http://schemas.microsoft.com/office/powerpoint/2010/main" val="440448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10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fade">
                                      <p:cBhvr>
                                        <p:cTn id="17" dur="1000"/>
                                        <p:tgtEl>
                                          <p:spTgt spid="1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7" end="7"/>
                                            </p:txEl>
                                          </p:spTgt>
                                        </p:tgtEl>
                                        <p:attrNameLst>
                                          <p:attrName>style.visibility</p:attrName>
                                        </p:attrNameLst>
                                      </p:cBhvr>
                                      <p:to>
                                        <p:strVal val="visible"/>
                                      </p:to>
                                    </p:set>
                                    <p:animEffect transition="in" filter="fade">
                                      <p:cBhvr>
                                        <p:cTn id="22" dur="1000"/>
                                        <p:tgtEl>
                                          <p:spTgt spid="1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9" end="9"/>
                                            </p:txEl>
                                          </p:spTgt>
                                        </p:tgtEl>
                                        <p:attrNameLst>
                                          <p:attrName>style.visibility</p:attrName>
                                        </p:attrNameLst>
                                      </p:cBhvr>
                                      <p:to>
                                        <p:strVal val="visible"/>
                                      </p:to>
                                    </p:set>
                                    <p:animEffect transition="in" filter="fade">
                                      <p:cBhvr>
                                        <p:cTn id="27" dur="10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27</a:t>
            </a:fld>
            <a:endParaRPr lang="en-GB"/>
          </a:p>
        </p:txBody>
      </p:sp>
      <p:pic>
        <p:nvPicPr>
          <p:cNvPr id="9" name="Kuva 8">
            <a:extLst>
              <a:ext uri="{FF2B5EF4-FFF2-40B4-BE49-F238E27FC236}">
                <a16:creationId xmlns:a16="http://schemas.microsoft.com/office/drawing/2014/main" id="{82B22A68-7BBF-4A1D-8BCE-5EE271B72683}"/>
              </a:ext>
            </a:extLst>
          </p:cNvPr>
          <p:cNvPicPr>
            <a:picLocks noChangeAspect="1"/>
          </p:cNvPicPr>
          <p:nvPr/>
        </p:nvPicPr>
        <p:blipFill>
          <a:blip r:embed="rId2"/>
          <a:stretch>
            <a:fillRect/>
          </a:stretch>
        </p:blipFill>
        <p:spPr>
          <a:xfrm>
            <a:off x="11368969" y="0"/>
            <a:ext cx="823031" cy="286537"/>
          </a:xfrm>
          <a:prstGeom prst="rect">
            <a:avLst/>
          </a:prstGeom>
        </p:spPr>
      </p:pic>
      <p:sp>
        <p:nvSpPr>
          <p:cNvPr id="10" name="Otsikko 1">
            <a:extLst>
              <a:ext uri="{FF2B5EF4-FFF2-40B4-BE49-F238E27FC236}">
                <a16:creationId xmlns:a16="http://schemas.microsoft.com/office/drawing/2014/main" id="{364E8DBF-54C1-499E-9F04-9EF340F77737}"/>
              </a:ext>
            </a:extLst>
          </p:cNvPr>
          <p:cNvSpPr>
            <a:spLocks noGrp="1"/>
          </p:cNvSpPr>
          <p:nvPr>
            <p:ph type="title"/>
          </p:nvPr>
        </p:nvSpPr>
        <p:spPr>
          <a:xfrm>
            <a:off x="1996810" y="2766218"/>
            <a:ext cx="8198379" cy="1325563"/>
          </a:xfrm>
        </p:spPr>
        <p:txBody>
          <a:bodyPr>
            <a:noAutofit/>
          </a:bodyPr>
          <a:lstStyle/>
          <a:p>
            <a:pPr algn="ctr"/>
            <a:r>
              <a:rPr lang="fi-FI" sz="7200" dirty="0">
                <a:latin typeface="+mj-lt"/>
              </a:rPr>
              <a:t>Eläviä ja kuolleita</a:t>
            </a:r>
          </a:p>
        </p:txBody>
      </p:sp>
    </p:spTree>
    <p:extLst>
      <p:ext uri="{BB962C8B-B14F-4D97-AF65-F5344CB8AC3E}">
        <p14:creationId xmlns:p14="http://schemas.microsoft.com/office/powerpoint/2010/main" val="241195815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descr="A picture containing outdoor, photo, grass, old&#10;&#10;Description automatically generated">
            <a:extLst>
              <a:ext uri="{FF2B5EF4-FFF2-40B4-BE49-F238E27FC236}">
                <a16:creationId xmlns:a16="http://schemas.microsoft.com/office/drawing/2014/main" id="{F7691172-2D38-4A00-B32F-2A66C4539D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71429" y="-200544"/>
            <a:ext cx="5199322" cy="7259088"/>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28</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5266" y="-1"/>
            <a:ext cx="32724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3010411" cy="89190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82496" y="82794"/>
            <a:ext cx="4466629" cy="696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epävirallinen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10933" y="1090250"/>
            <a:ext cx="2988543" cy="48801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kuvassa tapahtuu?</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30541" y="1651801"/>
            <a:ext cx="2894587" cy="146659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Miten kuva eroaa lavastetuista taistelukuvista?</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35688" y="3502952"/>
            <a:ext cx="2889440" cy="142419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Miksi ajattelet, että vänrikki Heikkilä otti tämän kuvan?</a:t>
            </a: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591647" y="734115"/>
            <a:ext cx="3786474" cy="150857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jalkaväkirykmentti 44 hyökkää Itä-Karjalan </a:t>
            </a:r>
            <a:r>
              <a:rPr lang="fi-FI" sz="1800" err="1">
                <a:solidFill>
                  <a:srgbClr val="F4F0EA"/>
                </a:solidFill>
                <a:latin typeface="Arial" panose="020B0604020202020204"/>
              </a:rPr>
              <a:t>Viteleen</a:t>
            </a:r>
            <a:r>
              <a:rPr lang="fi-FI" sz="1800">
                <a:solidFill>
                  <a:srgbClr val="F4F0EA"/>
                </a:solidFill>
                <a:latin typeface="Arial" panose="020B0604020202020204"/>
              </a:rPr>
              <a:t> suolla 23.7.1941.</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582496" y="2136354"/>
            <a:ext cx="4121824" cy="4638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Toisen maailmansodan aikaisilla kameroilla oli vaikeaa saada tarkkoja valokuvia nopeista taistelutilanteista. Tämä vänrikki Heikkilän ottama kuva onkin yksi harvoista tiedossa olevista aidossa taistelutilanteessa otetuista valokuvista. Virallisissa ja lavastetuissa kuvissa ihmiset ovat yleensä paikoillaan ja ruumiita ei näy.</a:t>
            </a:r>
          </a:p>
        </p:txBody>
      </p:sp>
      <p:sp>
        <p:nvSpPr>
          <p:cNvPr id="24" name="Sisällön paikkamerkki 2">
            <a:extLst>
              <a:ext uri="{FF2B5EF4-FFF2-40B4-BE49-F238E27FC236}">
                <a16:creationId xmlns:a16="http://schemas.microsoft.com/office/drawing/2014/main" id="{CC1ED73D-8155-4141-8CE6-11280ED9CEC2}"/>
              </a:ext>
            </a:extLst>
          </p:cNvPr>
          <p:cNvSpPr txBox="1">
            <a:spLocks/>
          </p:cNvSpPr>
          <p:nvPr/>
        </p:nvSpPr>
        <p:spPr>
          <a:xfrm>
            <a:off x="33114" y="4929651"/>
            <a:ext cx="2889440" cy="154083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Kenelle kuvaa on kenties haluttu näyttää sodan aikana?</a:t>
            </a:r>
          </a:p>
        </p:txBody>
      </p:sp>
    </p:spTree>
    <p:extLst>
      <p:ext uri="{BB962C8B-B14F-4D97-AF65-F5344CB8AC3E}">
        <p14:creationId xmlns:p14="http://schemas.microsoft.com/office/powerpoint/2010/main" val="121329263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fade">
                                          <p:cBhvr>
                                            <p:cTn id="5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4"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fade">
                                          <p:cBhvr>
                                            <p:cTn id="5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4" grpId="0" uiExpand="1" build="p"/>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A vintage photo of a person standing in a field&#10;&#10;Description automatically generated">
            <a:extLst>
              <a:ext uri="{FF2B5EF4-FFF2-40B4-BE49-F238E27FC236}">
                <a16:creationId xmlns:a16="http://schemas.microsoft.com/office/drawing/2014/main" id="{B6651C1E-2E0D-4E4F-8F89-68EB8B959766}"/>
              </a:ext>
            </a:extLst>
          </p:cNvPr>
          <p:cNvPicPr>
            <a:picLocks noChangeAspect="1"/>
          </p:cNvPicPr>
          <p:nvPr/>
        </p:nvPicPr>
        <p:blipFill>
          <a:blip r:embed="rId2"/>
          <a:stretch>
            <a:fillRect/>
          </a:stretch>
        </p:blipFill>
        <p:spPr>
          <a:xfrm>
            <a:off x="0" y="0"/>
            <a:ext cx="10048352" cy="6858000"/>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29</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5266" y="-1"/>
            <a:ext cx="32724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3010411" cy="89190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82496" y="82794"/>
            <a:ext cx="4466629" cy="696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epävirallinen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10933" y="1090250"/>
            <a:ext cx="2988543" cy="48801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kuvassa tapahtuu?</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30541" y="1651802"/>
            <a:ext cx="2894587" cy="107214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Mitä kuvan asetelma tuo mieleen?</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35688" y="3502952"/>
            <a:ext cx="2889440" cy="142419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Oliko tämän kuvan ottaminen sinusta väärin?</a:t>
            </a: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591647" y="734115"/>
            <a:ext cx="3786474" cy="150857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kaksi suomalaista sotilasta poseeraa venäläisen sotilaan ruumiin kanssa.</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582496" y="2136354"/>
            <a:ext cx="4573816" cy="4638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Kuvan asetelma tuo mieleen metsästyskuvan, jossa metsästäjät ottavat kuvan itsestään ja saaliistaan. Sodan aikana sotilaat joutuivat opettelemaan uuden ”moraalikoodiston”, jotta tappamisesta tuli hyväksyttävää. Jotta tappamisen kanssa olisi helpompi elää, vihollisesta puhuttiin pilkkanimillä ja tappamista kutsuttiin esimerkiksi metsästystyyliin ”kaatamiseksi”.</a:t>
            </a:r>
          </a:p>
        </p:txBody>
      </p:sp>
      <p:sp>
        <p:nvSpPr>
          <p:cNvPr id="24" name="Sisällön paikkamerkki 2">
            <a:extLst>
              <a:ext uri="{FF2B5EF4-FFF2-40B4-BE49-F238E27FC236}">
                <a16:creationId xmlns:a16="http://schemas.microsoft.com/office/drawing/2014/main" id="{CC1ED73D-8155-4141-8CE6-11280ED9CEC2}"/>
              </a:ext>
            </a:extLst>
          </p:cNvPr>
          <p:cNvSpPr txBox="1">
            <a:spLocks/>
          </p:cNvSpPr>
          <p:nvPr/>
        </p:nvSpPr>
        <p:spPr>
          <a:xfrm>
            <a:off x="33114" y="4929651"/>
            <a:ext cx="2889440" cy="104319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Ymmärrätkö kuvan ottaneita sotilaita?</a:t>
            </a:r>
          </a:p>
        </p:txBody>
      </p:sp>
    </p:spTree>
    <p:extLst>
      <p:ext uri="{BB962C8B-B14F-4D97-AF65-F5344CB8AC3E}">
        <p14:creationId xmlns:p14="http://schemas.microsoft.com/office/powerpoint/2010/main" val="19583328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fade">
                                          <p:cBhvr>
                                            <p:cTn id="5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4"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fade">
                                          <p:cBhvr>
                                            <p:cTn id="5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4" grpId="0" uiExpand="1" build="p"/>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C777DAB7-4657-4CA0-BB0A-CF6859A0DC18}"/>
              </a:ext>
            </a:extLst>
          </p:cNvPr>
          <p:cNvSpPr/>
          <p:nvPr/>
        </p:nvSpPr>
        <p:spPr>
          <a:xfrm>
            <a:off x="8580120" y="0"/>
            <a:ext cx="3611880" cy="6858001"/>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4F0EA"/>
              </a:solidFill>
              <a:effectLst/>
              <a:uLnTx/>
              <a:uFillTx/>
              <a:latin typeface="Arial" panose="020B0604020202020204"/>
              <a:ea typeface="+mn-ea"/>
              <a:cs typeface="+mn-cs"/>
            </a:endParaRPr>
          </a:p>
        </p:txBody>
      </p:sp>
      <p:sp>
        <p:nvSpPr>
          <p:cNvPr id="5" name="Dian numeron paikkamerkki 4">
            <a:extLst>
              <a:ext uri="{FF2B5EF4-FFF2-40B4-BE49-F238E27FC236}">
                <a16:creationId xmlns:a16="http://schemas.microsoft.com/office/drawing/2014/main" id="{6807B01D-EC42-476E-BE03-76A97939F4C4}"/>
              </a:ext>
            </a:extLst>
          </p:cNvPr>
          <p:cNvSpPr>
            <a:spLocks noGrp="1"/>
          </p:cNvSpPr>
          <p:nvPr>
            <p:ph type="sldNum" sz="quarter" idx="4"/>
          </p:nvPr>
        </p:nvSpPr>
        <p:spPr>
          <a:xfrm>
            <a:off x="546100" y="6356350"/>
            <a:ext cx="889000" cy="365125"/>
          </a:xfrm>
        </p:spPr>
        <p:txBody>
          <a:bodyPr/>
          <a:lstStyle/>
          <a:p>
            <a:fld id="{4ABDB189-D6FE-4638-B5A6-DBA4E83E6F3C}" type="slidenum">
              <a:rPr lang="en-GB" smtClean="0"/>
              <a:t>3</a:t>
            </a:fld>
            <a:endParaRPr lang="en-GB"/>
          </a:p>
        </p:txBody>
      </p:sp>
      <p:sp>
        <p:nvSpPr>
          <p:cNvPr id="12" name="Otsikko 1">
            <a:extLst>
              <a:ext uri="{FF2B5EF4-FFF2-40B4-BE49-F238E27FC236}">
                <a16:creationId xmlns:a16="http://schemas.microsoft.com/office/drawing/2014/main" id="{6AB7021A-9782-4EE5-A429-A02F23513253}"/>
              </a:ext>
            </a:extLst>
          </p:cNvPr>
          <p:cNvSpPr>
            <a:spLocks noGrp="1"/>
          </p:cNvSpPr>
          <p:nvPr>
            <p:ph type="title"/>
          </p:nvPr>
        </p:nvSpPr>
        <p:spPr>
          <a:xfrm>
            <a:off x="561974" y="194539"/>
            <a:ext cx="7433732" cy="1325563"/>
          </a:xfrm>
        </p:spPr>
        <p:txBody>
          <a:bodyPr/>
          <a:lstStyle/>
          <a:p>
            <a:r>
              <a:rPr lang="fi-FI">
                <a:latin typeface="+mj-lt"/>
              </a:rPr>
              <a:t>Opettajalle</a:t>
            </a:r>
          </a:p>
        </p:txBody>
      </p:sp>
      <p:sp>
        <p:nvSpPr>
          <p:cNvPr id="13" name="Sisällön paikkamerkki 2">
            <a:extLst>
              <a:ext uri="{FF2B5EF4-FFF2-40B4-BE49-F238E27FC236}">
                <a16:creationId xmlns:a16="http://schemas.microsoft.com/office/drawing/2014/main" id="{B7CD9C35-06EA-4284-B146-E5908ECE8E62}"/>
              </a:ext>
            </a:extLst>
          </p:cNvPr>
          <p:cNvSpPr txBox="1">
            <a:spLocks/>
          </p:cNvSpPr>
          <p:nvPr/>
        </p:nvSpPr>
        <p:spPr>
          <a:xfrm>
            <a:off x="561974" y="1434378"/>
            <a:ext cx="7926706" cy="527122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201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201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201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mn-lt"/>
              </a:rPr>
              <a:t>Tässä materiaalissa on 22 toisen maailmansodan ajan valokuvaa neljän eri otsikon alla:</a:t>
            </a:r>
          </a:p>
          <a:p>
            <a:pPr lvl="1"/>
            <a:r>
              <a:rPr lang="fi-FI" sz="1800" dirty="0">
                <a:latin typeface="+mn-lt"/>
              </a:rPr>
              <a:t>naisia ja miehiä</a:t>
            </a:r>
          </a:p>
          <a:p>
            <a:pPr lvl="1"/>
            <a:r>
              <a:rPr lang="fi-FI" sz="1800" dirty="0">
                <a:latin typeface="+mn-lt"/>
              </a:rPr>
              <a:t>lapsia ja eläimiä</a:t>
            </a:r>
          </a:p>
          <a:p>
            <a:pPr lvl="1"/>
            <a:r>
              <a:rPr lang="fi-FI" sz="1800" dirty="0">
                <a:latin typeface="+mn-lt"/>
              </a:rPr>
              <a:t>rajan yli ja takaisin</a:t>
            </a:r>
          </a:p>
          <a:p>
            <a:pPr lvl="1"/>
            <a:r>
              <a:rPr lang="fi-FI" sz="1800" dirty="0">
                <a:latin typeface="+mn-lt"/>
              </a:rPr>
              <a:t>eläviä ja kuolleita.</a:t>
            </a:r>
          </a:p>
          <a:p>
            <a:r>
              <a:rPr lang="fi-FI" dirty="0">
                <a:latin typeface="+mn-lt"/>
              </a:rPr>
              <a:t>Materiaalin keskeinen teema on sota-aikana otettujen virallisten ja epävirallisten valokuvien vertailu.</a:t>
            </a:r>
          </a:p>
          <a:p>
            <a:r>
              <a:rPr lang="fi-FI" dirty="0">
                <a:latin typeface="+mn-lt"/>
              </a:rPr>
              <a:t>Kuvien yhteydessä on kahdenlaisia kysymyksiä:</a:t>
            </a:r>
          </a:p>
          <a:p>
            <a:pPr lvl="1"/>
            <a:r>
              <a:rPr lang="fi-FI" sz="1800" dirty="0">
                <a:latin typeface="+mn-lt"/>
              </a:rPr>
              <a:t>kysymyksiä, joihin tarjotaan vastaukset (merkitty 1., 2., 3.,…)</a:t>
            </a:r>
          </a:p>
          <a:p>
            <a:pPr lvl="1"/>
            <a:r>
              <a:rPr lang="fi-FI" sz="1800" dirty="0">
                <a:latin typeface="+mn-lt"/>
              </a:rPr>
              <a:t>pohtivia kysymyksiä, joihin ei tarjota vastauksia (merkitty </a:t>
            </a:r>
            <a:r>
              <a:rPr lang="fi-FI" sz="1800" dirty="0">
                <a:latin typeface="+mn-lt"/>
                <a:sym typeface="Wingdings" panose="05000000000000000000" pitchFamily="2" charset="2"/>
              </a:rPr>
              <a:t>).</a:t>
            </a:r>
          </a:p>
          <a:p>
            <a:r>
              <a:rPr lang="fi-FI" dirty="0">
                <a:latin typeface="+mn-lt"/>
              </a:rPr>
              <a:t>Materiaali on suunniteltu siten, että sitä on helppo muokata ja sen osia on helppo kopioida opettajan omiin esityksiin.</a:t>
            </a:r>
          </a:p>
          <a:p>
            <a:r>
              <a:rPr lang="fi-FI" dirty="0">
                <a:latin typeface="+mn-lt"/>
              </a:rPr>
              <a:t>Hyviä keskusteluja!</a:t>
            </a:r>
            <a:endParaRPr lang="fi-FI" sz="2000" dirty="0">
              <a:latin typeface="+mn-lt"/>
            </a:endParaRPr>
          </a:p>
        </p:txBody>
      </p:sp>
      <p:sp>
        <p:nvSpPr>
          <p:cNvPr id="14" name="Sisällön paikkamerkki 2">
            <a:extLst>
              <a:ext uri="{FF2B5EF4-FFF2-40B4-BE49-F238E27FC236}">
                <a16:creationId xmlns:a16="http://schemas.microsoft.com/office/drawing/2014/main" id="{2DFB0E54-170A-45A9-94D7-331E365C614E}"/>
              </a:ext>
            </a:extLst>
          </p:cNvPr>
          <p:cNvSpPr txBox="1">
            <a:spLocks/>
          </p:cNvSpPr>
          <p:nvPr/>
        </p:nvSpPr>
        <p:spPr>
          <a:xfrm>
            <a:off x="8628948" y="-20059"/>
            <a:ext cx="3563052" cy="642403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fi-FI" sz="1500" u="sng" dirty="0">
                <a:solidFill>
                  <a:schemeClr val="bg1"/>
                </a:solidFill>
                <a:latin typeface="+mn-lt"/>
              </a:rPr>
              <a:t>OPS yhteensopiva materiaali</a:t>
            </a:r>
            <a:r>
              <a:rPr lang="fi-FI" sz="1500" dirty="0">
                <a:solidFill>
                  <a:schemeClr val="bg1"/>
                </a:solidFill>
                <a:latin typeface="+mn-lt"/>
              </a:rPr>
              <a:t> </a:t>
            </a:r>
            <a:r>
              <a:rPr lang="fi-FI" sz="1500" dirty="0">
                <a:solidFill>
                  <a:schemeClr val="bg1"/>
                </a:solidFill>
                <a:latin typeface="+mn-lt"/>
                <a:sym typeface="Wingdings" panose="05000000000000000000" pitchFamily="2" charset="2"/>
              </a:rPr>
              <a:t></a:t>
            </a:r>
          </a:p>
          <a:p>
            <a:pPr marL="0" indent="0">
              <a:lnSpc>
                <a:spcPct val="100000"/>
              </a:lnSpc>
              <a:buNone/>
            </a:pPr>
            <a:r>
              <a:rPr lang="fi-FI" sz="1400" dirty="0">
                <a:solidFill>
                  <a:schemeClr val="bg1"/>
                </a:solidFill>
                <a:latin typeface="+mn-lt"/>
                <a:sym typeface="Wingdings" panose="05000000000000000000" pitchFamily="2" charset="2"/>
              </a:rPr>
              <a:t>Monilukutaito, laaja-alaisen osaamisen alue 4: ”Oppilaita ohjataan monilukutaitoisuuden syventämiseen laajentamalla tekstien kirjoa </a:t>
            </a:r>
            <a:r>
              <a:rPr lang="fi-FI" sz="1400" b="1" dirty="0">
                <a:solidFill>
                  <a:schemeClr val="bg1"/>
                </a:solidFill>
                <a:latin typeface="+mn-lt"/>
                <a:sym typeface="Wingdings" panose="05000000000000000000" pitchFamily="2" charset="2"/>
              </a:rPr>
              <a:t>kaikkien oppiaineiden </a:t>
            </a:r>
            <a:r>
              <a:rPr lang="fi-FI" sz="1400" dirty="0">
                <a:solidFill>
                  <a:schemeClr val="bg1"/>
                </a:solidFill>
                <a:latin typeface="+mn-lt"/>
                <a:sym typeface="Wingdings" panose="05000000000000000000" pitchFamily="2" charset="2"/>
              </a:rPr>
              <a:t>opetuksessa. Teksteillä tarkoitetaan tässä sanallisten, </a:t>
            </a:r>
            <a:r>
              <a:rPr lang="fi-FI" sz="1400" b="1" dirty="0">
                <a:solidFill>
                  <a:schemeClr val="bg1"/>
                </a:solidFill>
                <a:latin typeface="+mn-lt"/>
                <a:sym typeface="Wingdings" panose="05000000000000000000" pitchFamily="2" charset="2"/>
              </a:rPr>
              <a:t>kuvallisten</a:t>
            </a:r>
            <a:r>
              <a:rPr lang="fi-FI" sz="1400" dirty="0">
                <a:solidFill>
                  <a:schemeClr val="bg1"/>
                </a:solidFill>
                <a:latin typeface="+mn-lt"/>
                <a:sym typeface="Wingdings" panose="05000000000000000000" pitchFamily="2" charset="2"/>
              </a:rPr>
              <a:t> auditiivisten, numeeristen ja kinesteettisten symbolijärjestelmien sekä näiden yhdistelmien avulla ilmaistua tai ilmenevää tietoa. Harjoittelun painopiste on </a:t>
            </a:r>
            <a:r>
              <a:rPr lang="fi-FI" sz="1400" b="1" dirty="0">
                <a:solidFill>
                  <a:schemeClr val="bg1"/>
                </a:solidFill>
                <a:latin typeface="+mn-lt"/>
                <a:sym typeface="Wingdings" panose="05000000000000000000" pitchFamily="2" charset="2"/>
              </a:rPr>
              <a:t>analyyttisessä, kriittisessä ja kulttuurisessa </a:t>
            </a:r>
            <a:r>
              <a:rPr lang="fi-FI" sz="1400" dirty="0">
                <a:solidFill>
                  <a:schemeClr val="bg1"/>
                </a:solidFill>
                <a:latin typeface="+mn-lt"/>
                <a:sym typeface="Wingdings" panose="05000000000000000000" pitchFamily="2" charset="2"/>
              </a:rPr>
              <a:t>lukutaidossa. -- Oppilaita ohjataan kehittämään </a:t>
            </a:r>
            <a:r>
              <a:rPr lang="fi-FI" sz="1400" b="1" dirty="0">
                <a:solidFill>
                  <a:schemeClr val="bg1"/>
                </a:solidFill>
                <a:latin typeface="+mn-lt"/>
                <a:sym typeface="Wingdings" panose="05000000000000000000" pitchFamily="2" charset="2"/>
              </a:rPr>
              <a:t>kuvanlukutaitoa</a:t>
            </a:r>
            <a:r>
              <a:rPr lang="fi-FI" sz="1400" dirty="0">
                <a:solidFill>
                  <a:schemeClr val="bg1"/>
                </a:solidFill>
                <a:latin typeface="+mn-lt"/>
                <a:sym typeface="Wingdings" panose="05000000000000000000" pitchFamily="2" charset="2"/>
              </a:rPr>
              <a:t> käyttämällä erilaisia kuvatulkinnan menetelmiä ja esittämisen tapoja.”</a:t>
            </a:r>
          </a:p>
          <a:p>
            <a:pPr marL="0" indent="0">
              <a:lnSpc>
                <a:spcPct val="100000"/>
              </a:lnSpc>
              <a:buNone/>
            </a:pPr>
            <a:r>
              <a:rPr lang="fi-FI" sz="1400" dirty="0">
                <a:solidFill>
                  <a:schemeClr val="bg1"/>
                </a:solidFill>
                <a:latin typeface="+mn-lt"/>
              </a:rPr>
              <a:t>Historia, luokat 7-9, tavoite 11: ”Harjaannuttaa oppilasta käyttämään </a:t>
            </a:r>
            <a:r>
              <a:rPr lang="fi-FI" sz="1400" b="1" dirty="0">
                <a:solidFill>
                  <a:schemeClr val="bg1"/>
                </a:solidFill>
                <a:latin typeface="+mn-lt"/>
              </a:rPr>
              <a:t>erilaisia</a:t>
            </a:r>
            <a:r>
              <a:rPr lang="fi-FI" sz="1400" dirty="0">
                <a:solidFill>
                  <a:schemeClr val="bg1"/>
                </a:solidFill>
                <a:latin typeface="+mn-lt"/>
              </a:rPr>
              <a:t> lähteitä, </a:t>
            </a:r>
            <a:r>
              <a:rPr lang="fi-FI" sz="1400" b="1" dirty="0">
                <a:solidFill>
                  <a:schemeClr val="bg1"/>
                </a:solidFill>
                <a:latin typeface="+mn-lt"/>
              </a:rPr>
              <a:t>vertailemaan</a:t>
            </a:r>
            <a:r>
              <a:rPr lang="fi-FI" sz="1400" dirty="0">
                <a:solidFill>
                  <a:schemeClr val="bg1"/>
                </a:solidFill>
                <a:latin typeface="+mn-lt"/>
              </a:rPr>
              <a:t> niitä ja muodostamaan oman perustellun </a:t>
            </a:r>
            <a:r>
              <a:rPr lang="fi-FI" sz="1400" b="1" dirty="0">
                <a:solidFill>
                  <a:schemeClr val="bg1"/>
                </a:solidFill>
                <a:latin typeface="+mn-lt"/>
              </a:rPr>
              <a:t>tulkintansa </a:t>
            </a:r>
            <a:r>
              <a:rPr lang="fi-FI" sz="1400" dirty="0">
                <a:solidFill>
                  <a:schemeClr val="bg1"/>
                </a:solidFill>
                <a:latin typeface="+mn-lt"/>
              </a:rPr>
              <a:t>niiden pohjalta.”</a:t>
            </a:r>
          </a:p>
          <a:p>
            <a:pPr marL="0" indent="0">
              <a:lnSpc>
                <a:spcPct val="100000"/>
              </a:lnSpc>
              <a:buNone/>
            </a:pPr>
            <a:r>
              <a:rPr lang="fi-FI" sz="1400" dirty="0">
                <a:solidFill>
                  <a:schemeClr val="bg1"/>
                </a:solidFill>
                <a:latin typeface="+mn-lt"/>
              </a:rPr>
              <a:t>Historia, luokat 7-9, sisältö 4: ”Perehdytään maailmansotiin, kylmään sotaan ja </a:t>
            </a:r>
            <a:r>
              <a:rPr lang="fi-FI" sz="1400" b="1" dirty="0">
                <a:solidFill>
                  <a:schemeClr val="bg1"/>
                </a:solidFill>
                <a:latin typeface="+mn-lt"/>
              </a:rPr>
              <a:t>sodista selviytymiseen erityisesti tavallisten ihmisten </a:t>
            </a:r>
            <a:r>
              <a:rPr lang="fi-FI" sz="1400" dirty="0">
                <a:solidFill>
                  <a:schemeClr val="bg1"/>
                </a:solidFill>
                <a:latin typeface="+mn-lt"/>
              </a:rPr>
              <a:t>ja </a:t>
            </a:r>
            <a:r>
              <a:rPr lang="fi-FI" sz="1400" b="1" dirty="0">
                <a:solidFill>
                  <a:schemeClr val="bg1"/>
                </a:solidFill>
                <a:latin typeface="+mn-lt"/>
              </a:rPr>
              <a:t>ihmisoikeuskysymysten</a:t>
            </a:r>
            <a:r>
              <a:rPr lang="fi-FI" sz="1400" dirty="0">
                <a:solidFill>
                  <a:schemeClr val="bg1"/>
                </a:solidFill>
                <a:latin typeface="+mn-lt"/>
              </a:rPr>
              <a:t> näkökulmasta.”</a:t>
            </a:r>
          </a:p>
          <a:p>
            <a:pPr marL="0" indent="0">
              <a:lnSpc>
                <a:spcPct val="100000"/>
              </a:lnSpc>
              <a:buNone/>
            </a:pPr>
            <a:r>
              <a:rPr lang="fi-FI" sz="1500" dirty="0">
                <a:solidFill>
                  <a:schemeClr val="bg1"/>
                </a:solidFill>
                <a:latin typeface="+mn-lt"/>
              </a:rPr>
              <a:t>- </a:t>
            </a:r>
            <a:r>
              <a:rPr lang="fi-FI" sz="1500" dirty="0">
                <a:solidFill>
                  <a:schemeClr val="bg1"/>
                </a:solidFill>
                <a:latin typeface="+mn-lt"/>
                <a:hlinkClick r:id="rId2"/>
              </a:rPr>
              <a:t>Perusopetuksen opetussuunnitelman perusteet 2014</a:t>
            </a:r>
            <a:endParaRPr lang="fi-FI" sz="1500" dirty="0">
              <a:solidFill>
                <a:schemeClr val="bg1"/>
              </a:solidFill>
              <a:latin typeface="+mn-lt"/>
            </a:endParaRPr>
          </a:p>
        </p:txBody>
      </p:sp>
    </p:spTree>
    <p:extLst>
      <p:ext uri="{BB962C8B-B14F-4D97-AF65-F5344CB8AC3E}">
        <p14:creationId xmlns:p14="http://schemas.microsoft.com/office/powerpoint/2010/main" val="269379243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3" descr="An old photo of a person&#10;&#10;Description automatically generated">
            <a:extLst>
              <a:ext uri="{FF2B5EF4-FFF2-40B4-BE49-F238E27FC236}">
                <a16:creationId xmlns:a16="http://schemas.microsoft.com/office/drawing/2014/main" id="{DC4A2D71-9337-4D4C-A71D-AF275B81D6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669" y="-276447"/>
            <a:ext cx="7623545" cy="7466309"/>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30</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5266" y="-1"/>
            <a:ext cx="32724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295949" y="-1"/>
            <a:ext cx="5362775"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3010411" cy="89190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329472" y="82795"/>
            <a:ext cx="4458854" cy="56466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epävirallinen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10933" y="1090250"/>
            <a:ext cx="2988543" cy="48801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kuvassa tapahtuu?</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30541" y="1651802"/>
            <a:ext cx="2894587" cy="107214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Miten kuvan sotilaat suhtautuivat toisiinsa?</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27913" y="3502952"/>
            <a:ext cx="2897215" cy="25905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Suomen valtion propaganda halusi luoda neuvosto-sotilaista tietyn viholliskuvan. Olisitko itse uskonut sitä? </a:t>
            </a: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329471" y="562984"/>
            <a:ext cx="4578964" cy="165616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suomalainen sotilas kantaa selässään haavoittunutta neuvostosotilasta toisen suomalaisen sotilaan katsoessa vierestä.</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329472" y="2292946"/>
            <a:ext cx="4862528" cy="4638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Emme voi olla varmoja juuri kuvan sotilaista, mutta yleensä vankeihin suhtauduttiin eri tavalla kuin vihollisiin. Usein sotilaat ymmärsivät, että vastapuolen sotilaat olivat samanlaisia ihmisiä kuin hekin. Vangituille sotilaille saatettiin tarjota tupakkaa ja yösija omassa korsussa. Sotavankeja käytettiin yleisesti työvoimana - joskus myös maatiloilla, joissa sotavangit asuivat suomalaisten perheiden kanssa.</a:t>
            </a:r>
          </a:p>
        </p:txBody>
      </p:sp>
    </p:spTree>
    <p:extLst>
      <p:ext uri="{BB962C8B-B14F-4D97-AF65-F5344CB8AC3E}">
        <p14:creationId xmlns:p14="http://schemas.microsoft.com/office/powerpoint/2010/main" val="102211838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3" descr="A group of people walking in the snow&#10;&#10;Description automatically generated">
            <a:extLst>
              <a:ext uri="{FF2B5EF4-FFF2-40B4-BE49-F238E27FC236}">
                <a16:creationId xmlns:a16="http://schemas.microsoft.com/office/drawing/2014/main" id="{7E8BE675-E420-4157-B9A7-89A2BF4D92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6539" y="-167640"/>
            <a:ext cx="4732477" cy="7170420"/>
          </a:xfrm>
          <a:prstGeom prst="rect">
            <a:avLst/>
          </a:prstGeom>
        </p:spPr>
      </p:pic>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31</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1453415" y="-1"/>
            <a:ext cx="4301391" cy="69260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2881993" cy="91747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63238" y="82795"/>
            <a:ext cx="4466629" cy="83468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epävirallinen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56875" y="990511"/>
            <a:ext cx="2881993" cy="85434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kuvassa tapahtuu?</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54679" y="1921587"/>
            <a:ext cx="2881993" cy="97335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Mitä kuvalla halutaan kertoa?</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56875" y="5238506"/>
            <a:ext cx="2775301" cy="144149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Miksi joku haluaa vaihtaa puolta sodassa?</a:t>
            </a:r>
          </a:p>
          <a:p>
            <a:pPr marL="342900" indent="-342900">
              <a:lnSpc>
                <a:spcPct val="150000"/>
              </a:lnSpc>
              <a:buFont typeface="Wingdings" panose="05000000000000000000" pitchFamily="2" charset="2"/>
              <a:buChar char="Ø"/>
            </a:pPr>
            <a:endParaRPr lang="fi-FI" sz="180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577363" y="990511"/>
            <a:ext cx="4201607" cy="103710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suomalainen sotilas on ottanut vangiksi neuvostosotilaan.</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578789" y="2410859"/>
            <a:ext cx="4451078" cy="221054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Suomalaiset sotilaat lavastivat usein kuvia sotavankien kanssa osoittaakseen rohkeuttaan. Kuva oli osoitus sankariteosta, jota näytettiin myös lomalla kotona.</a:t>
            </a:r>
          </a:p>
        </p:txBody>
      </p:sp>
      <p:sp>
        <p:nvSpPr>
          <p:cNvPr id="26" name="Sisällön paikkamerkki 2">
            <a:extLst>
              <a:ext uri="{FF2B5EF4-FFF2-40B4-BE49-F238E27FC236}">
                <a16:creationId xmlns:a16="http://schemas.microsoft.com/office/drawing/2014/main" id="{F2199762-9257-446C-976F-26EA42817917}"/>
              </a:ext>
            </a:extLst>
          </p:cNvPr>
          <p:cNvSpPr txBox="1">
            <a:spLocks/>
          </p:cNvSpPr>
          <p:nvPr/>
        </p:nvSpPr>
        <p:spPr>
          <a:xfrm>
            <a:off x="54679" y="2896328"/>
            <a:ext cx="2881993" cy="211310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4"/>
            </a:pPr>
            <a:r>
              <a:rPr lang="fi-FI" sz="1800">
                <a:solidFill>
                  <a:schemeClr val="bg1"/>
                </a:solidFill>
                <a:latin typeface="+mn-lt"/>
              </a:rPr>
              <a:t>Mikä saattaisi selittää sen, että neuvostosotilas on jäänyt sotavangiksi ilman haavoittumista?</a:t>
            </a:r>
          </a:p>
          <a:p>
            <a:pPr marL="342900" indent="-342900">
              <a:lnSpc>
                <a:spcPct val="150000"/>
              </a:lnSpc>
              <a:buFont typeface="+mj-lt"/>
              <a:buAutoNum type="arabicPeriod" startAt="4"/>
            </a:pPr>
            <a:endParaRPr lang="fi-FI" sz="1800">
              <a:solidFill>
                <a:srgbClr val="F4F0EA"/>
              </a:solidFill>
              <a:latin typeface="Arial" panose="020B0604020202020204"/>
            </a:endParaRPr>
          </a:p>
        </p:txBody>
      </p:sp>
      <p:sp>
        <p:nvSpPr>
          <p:cNvPr id="28" name="Sisällön paikkamerkki 2">
            <a:extLst>
              <a:ext uri="{FF2B5EF4-FFF2-40B4-BE49-F238E27FC236}">
                <a16:creationId xmlns:a16="http://schemas.microsoft.com/office/drawing/2014/main" id="{90DB3B8A-4AF6-4E11-98E0-522B8DC3416F}"/>
              </a:ext>
            </a:extLst>
          </p:cNvPr>
          <p:cNvSpPr txBox="1">
            <a:spLocks/>
          </p:cNvSpPr>
          <p:nvPr/>
        </p:nvSpPr>
        <p:spPr>
          <a:xfrm>
            <a:off x="7563238" y="4783990"/>
            <a:ext cx="4466629" cy="175808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4"/>
            </a:pPr>
            <a:r>
              <a:rPr lang="fi-FI" sz="1800">
                <a:solidFill>
                  <a:srgbClr val="F4F0EA"/>
                </a:solidFill>
                <a:latin typeface="Arial" panose="020B0604020202020204"/>
              </a:rPr>
              <a:t>Kyseessä on kuvan takapuolen tekstin perusteella loikkari, eli ilman taistelua Suomen puolelle siirtynyt neuvostosotilas.</a:t>
            </a:r>
          </a:p>
        </p:txBody>
      </p:sp>
    </p:spTree>
    <p:extLst>
      <p:ext uri="{BB962C8B-B14F-4D97-AF65-F5344CB8AC3E}">
        <p14:creationId xmlns:p14="http://schemas.microsoft.com/office/powerpoint/2010/main" val="154100915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500"/>
                                            <p:tgtEl>
                                              <p:spTgt spid="2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fade">
                                          <p:cBhvr>
                                            <p:cTn id="54" dur="500"/>
                                            <p:tgtEl>
                                              <p:spTgt spid="2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fade">
                                          <p:cBhvr>
                                            <p:cTn id="5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6" grpId="0" uiExpand="1" build="p"/>
          <p:bldP spid="28"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500"/>
                                            <p:tgtEl>
                                              <p:spTgt spid="2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fade">
                                          <p:cBhvr>
                                            <p:cTn id="54" dur="500"/>
                                            <p:tgtEl>
                                              <p:spTgt spid="2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fade">
                                          <p:cBhvr>
                                            <p:cTn id="5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6" grpId="0" uiExpand="1" build="p"/>
          <p:bldP spid="28" grpId="0" uiExpand="1" build="p"/>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A vintage photo of a group of people posing for the camera&#10;&#10;Description automatically generated">
            <a:extLst>
              <a:ext uri="{FF2B5EF4-FFF2-40B4-BE49-F238E27FC236}">
                <a16:creationId xmlns:a16="http://schemas.microsoft.com/office/drawing/2014/main" id="{46D51288-06AA-4745-AD35-5528E59F92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5434" y="0"/>
            <a:ext cx="6217764" cy="6858000"/>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32</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5266" y="-1"/>
            <a:ext cx="32724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295949" y="-1"/>
            <a:ext cx="5362775"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3010411" cy="89190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329472" y="82795"/>
            <a:ext cx="4466629" cy="696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epävirallinen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10933" y="1090250"/>
            <a:ext cx="2988543" cy="48801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kuvassa tapahtuu?</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30541" y="1651802"/>
            <a:ext cx="2894587" cy="177719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Mikä kuvassa voisi antaa vihjeen siitä, että kuva ei ole otettu aidosta tilanteesta?</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35688" y="3502952"/>
            <a:ext cx="2889440" cy="271687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Vuonna 2019 vastanneista 68% vastasi kysymykseen ”kyllä olisi”.</a:t>
            </a: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337246" y="562984"/>
            <a:ext cx="4571189" cy="138402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kaksi suomalaista sotilasta kuljettaa haavoittunutta sotilasta lähimmälle joukkosidontapaikalle.</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329472" y="1972420"/>
            <a:ext cx="4862528" cy="113605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Sotilaiden lumipuvut ovat niin puhtaita, että luultavasti kyse on harjoituksesta.</a:t>
            </a:r>
          </a:p>
        </p:txBody>
      </p:sp>
      <p:sp>
        <p:nvSpPr>
          <p:cNvPr id="24" name="Sisällön paikkamerkki 2">
            <a:extLst>
              <a:ext uri="{FF2B5EF4-FFF2-40B4-BE49-F238E27FC236}">
                <a16:creationId xmlns:a16="http://schemas.microsoft.com/office/drawing/2014/main" id="{7E198B8E-C668-4810-B180-D0E697B466B8}"/>
              </a:ext>
            </a:extLst>
          </p:cNvPr>
          <p:cNvSpPr txBox="1">
            <a:spLocks/>
          </p:cNvSpPr>
          <p:nvPr/>
        </p:nvSpPr>
        <p:spPr>
          <a:xfrm>
            <a:off x="7329470" y="2942810"/>
            <a:ext cx="4682857" cy="271687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Maanpuolustustahtoa mitataan Suomessa kysymyksellä: ”Jos Suomeen hyökätään, niin olisiko suomalaisten mielestänne puolustauduttava aseellisesti kaikissa tilanteissa, vaikka tulos näyttäisi epävarmalta?”</a:t>
            </a:r>
          </a:p>
        </p:txBody>
      </p:sp>
      <p:sp>
        <p:nvSpPr>
          <p:cNvPr id="26" name="Sisällön paikkamerkki 2">
            <a:extLst>
              <a:ext uri="{FF2B5EF4-FFF2-40B4-BE49-F238E27FC236}">
                <a16:creationId xmlns:a16="http://schemas.microsoft.com/office/drawing/2014/main" id="{B8429AF0-19F4-48A1-B71B-E5173900D7DB}"/>
              </a:ext>
            </a:extLst>
          </p:cNvPr>
          <p:cNvSpPr txBox="1">
            <a:spLocks/>
          </p:cNvSpPr>
          <p:nvPr/>
        </p:nvSpPr>
        <p:spPr>
          <a:xfrm>
            <a:off x="7335648" y="5615291"/>
            <a:ext cx="4667306" cy="73504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Miten itse vastaisit tähän kysymykseen?</a:t>
            </a:r>
          </a:p>
        </p:txBody>
      </p:sp>
    </p:spTree>
    <p:extLst>
      <p:ext uri="{BB962C8B-B14F-4D97-AF65-F5344CB8AC3E}">
        <p14:creationId xmlns:p14="http://schemas.microsoft.com/office/powerpoint/2010/main" val="343990355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500"/>
                                            <p:tgtEl>
                                              <p:spTgt spid="2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fade">
                                          <p:cBhvr>
                                            <p:cTn id="54" dur="500"/>
                                            <p:tgtEl>
                                              <p:spTgt spid="2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xEl>
                                                  <p:pRg st="0" end="0"/>
                                                </p:txEl>
                                              </p:spTgt>
                                            </p:tgtEl>
                                            <p:attrNameLst>
                                              <p:attrName>style.visibility</p:attrName>
                                            </p:attrNameLst>
                                          </p:cBhvr>
                                          <p:to>
                                            <p:strVal val="visible"/>
                                          </p:to>
                                        </p:set>
                                        <p:animEffect transition="in" filter="fade">
                                          <p:cBhvr>
                                            <p:cTn id="5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4" grpId="0" uiExpand="1" build="p"/>
          <p:bldP spid="26"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500"/>
                                            <p:tgtEl>
                                              <p:spTgt spid="2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fade">
                                          <p:cBhvr>
                                            <p:cTn id="54" dur="500"/>
                                            <p:tgtEl>
                                              <p:spTgt spid="2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xEl>
                                                  <p:pRg st="0" end="0"/>
                                                </p:txEl>
                                              </p:spTgt>
                                            </p:tgtEl>
                                            <p:attrNameLst>
                                              <p:attrName>style.visibility</p:attrName>
                                            </p:attrNameLst>
                                          </p:cBhvr>
                                          <p:to>
                                            <p:strVal val="visible"/>
                                          </p:to>
                                        </p:set>
                                        <p:animEffect transition="in" filter="fade">
                                          <p:cBhvr>
                                            <p:cTn id="5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4" grpId="0" uiExpand="1" build="p"/>
          <p:bldP spid="26" grpId="0" uiExpand="1" build="p"/>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3" descr="A group of people standing in front of a building&#10;&#10;Description automatically generated">
            <a:extLst>
              <a:ext uri="{FF2B5EF4-FFF2-40B4-BE49-F238E27FC236}">
                <a16:creationId xmlns:a16="http://schemas.microsoft.com/office/drawing/2014/main" id="{D222D8F5-D57F-4776-85A9-F3BB09E7AD79}"/>
              </a:ext>
            </a:extLst>
          </p:cNvPr>
          <p:cNvPicPr>
            <a:picLocks noChangeAspect="1"/>
          </p:cNvPicPr>
          <p:nvPr/>
        </p:nvPicPr>
        <p:blipFill>
          <a:blip r:embed="rId2"/>
          <a:stretch>
            <a:fillRect/>
          </a:stretch>
        </p:blipFill>
        <p:spPr>
          <a:xfrm>
            <a:off x="-220980" y="0"/>
            <a:ext cx="10611992" cy="6858000"/>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33</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5266" y="-1"/>
            <a:ext cx="32724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295949" y="-1"/>
            <a:ext cx="5362775"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3010411" cy="89190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352798" y="82795"/>
            <a:ext cx="4435528" cy="62687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epävirallinen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10933" y="1090250"/>
            <a:ext cx="2988543" cy="48801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Missä kuva on otettu?</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14990" y="1651802"/>
            <a:ext cx="2910138" cy="58530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Ketä kuvassa on?</a:t>
            </a:r>
          </a:p>
          <a:p>
            <a:pPr marL="0" indent="0">
              <a:lnSpc>
                <a:spcPct val="150000"/>
              </a:lnSpc>
              <a:buNone/>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14083" y="2219149"/>
            <a:ext cx="2873889" cy="339334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Ajatteletko usein, mitkä rakennukset jokapäiväisessä ympäristössäsi ovat olleet olemassa jo sodan aikana – ja keitä niiden käytävillä on kulkenut? </a:t>
            </a: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349223" y="622916"/>
            <a:ext cx="4134217" cy="141982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 on otettu koulun pihalla. Koulu on muutettu sodan ajaksi sotasairaalaksi.</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352798" y="1972420"/>
            <a:ext cx="4839202" cy="365127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Kuvassa on haavoittuneita sotilaita. Sotilaan haavoittuessa heille annettiin ensiapua etulinjan lähellä joukkosidontapaikoissa, jonka jälkeen heidät siirrettiin sotasairaaloihin. Pitkä ja vaikea matka sotasairaaloihin helpottui hieman käytössä olevien sairaalajunien ja autojen takia.</a:t>
            </a:r>
          </a:p>
        </p:txBody>
      </p:sp>
      <p:sp>
        <p:nvSpPr>
          <p:cNvPr id="27" name="Sisällön paikkamerkki 2">
            <a:extLst>
              <a:ext uri="{FF2B5EF4-FFF2-40B4-BE49-F238E27FC236}">
                <a16:creationId xmlns:a16="http://schemas.microsoft.com/office/drawing/2014/main" id="{6AE2C74C-5512-4F44-BAE1-B477A5DA9212}"/>
              </a:ext>
            </a:extLst>
          </p:cNvPr>
          <p:cNvSpPr txBox="1">
            <a:spLocks/>
          </p:cNvSpPr>
          <p:nvPr/>
        </p:nvSpPr>
        <p:spPr>
          <a:xfrm>
            <a:off x="14083" y="5659683"/>
            <a:ext cx="2873889" cy="103051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Oliko koulusi olemassa jo sodan aikana?</a:t>
            </a:r>
          </a:p>
        </p:txBody>
      </p:sp>
    </p:spTree>
    <p:extLst>
      <p:ext uri="{BB962C8B-B14F-4D97-AF65-F5344CB8AC3E}">
        <p14:creationId xmlns:p14="http://schemas.microsoft.com/office/powerpoint/2010/main" val="269020372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fade">
                                          <p:cBhvr>
                                            <p:cTn id="5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7"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fade">
                                          <p:cBhvr>
                                            <p:cTn id="5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7" grpId="0" uiExpand="1" build="p"/>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34</a:t>
            </a:fld>
            <a:endParaRPr lang="en-GB"/>
          </a:p>
        </p:txBody>
      </p:sp>
      <p:pic>
        <p:nvPicPr>
          <p:cNvPr id="9" name="Kuva 8">
            <a:extLst>
              <a:ext uri="{FF2B5EF4-FFF2-40B4-BE49-F238E27FC236}">
                <a16:creationId xmlns:a16="http://schemas.microsoft.com/office/drawing/2014/main" id="{82B22A68-7BBF-4A1D-8BCE-5EE271B72683}"/>
              </a:ext>
            </a:extLst>
          </p:cNvPr>
          <p:cNvPicPr>
            <a:picLocks noChangeAspect="1"/>
          </p:cNvPicPr>
          <p:nvPr/>
        </p:nvPicPr>
        <p:blipFill>
          <a:blip r:embed="rId2"/>
          <a:stretch>
            <a:fillRect/>
          </a:stretch>
        </p:blipFill>
        <p:spPr>
          <a:xfrm>
            <a:off x="11368969" y="0"/>
            <a:ext cx="823031" cy="286537"/>
          </a:xfrm>
          <a:prstGeom prst="rect">
            <a:avLst/>
          </a:prstGeom>
        </p:spPr>
      </p:pic>
      <p:sp>
        <p:nvSpPr>
          <p:cNvPr id="8" name="Otsikko 1">
            <a:extLst>
              <a:ext uri="{FF2B5EF4-FFF2-40B4-BE49-F238E27FC236}">
                <a16:creationId xmlns:a16="http://schemas.microsoft.com/office/drawing/2014/main" id="{DC17842D-43AF-469A-80D5-07946B5A3531}"/>
              </a:ext>
            </a:extLst>
          </p:cNvPr>
          <p:cNvSpPr>
            <a:spLocks noGrp="1"/>
          </p:cNvSpPr>
          <p:nvPr>
            <p:ph type="title"/>
          </p:nvPr>
        </p:nvSpPr>
        <p:spPr>
          <a:xfrm>
            <a:off x="1954401" y="635484"/>
            <a:ext cx="8283194" cy="1211422"/>
          </a:xfrm>
        </p:spPr>
        <p:txBody>
          <a:bodyPr>
            <a:normAutofit fontScale="90000"/>
          </a:bodyPr>
          <a:lstStyle/>
          <a:p>
            <a:pPr algn="ctr"/>
            <a:r>
              <a:rPr lang="fi-FI" sz="7300" dirty="0">
                <a:latin typeface="+mj-lt"/>
              </a:rPr>
              <a:t>Eläviä ja kuolleita</a:t>
            </a:r>
            <a:br>
              <a:rPr lang="fi-FI" sz="7200" dirty="0">
                <a:latin typeface="+mj-lt"/>
              </a:rPr>
            </a:br>
            <a:r>
              <a:rPr lang="fi-FI" sz="4000" dirty="0">
                <a:latin typeface="+mj-lt"/>
              </a:rPr>
              <a:t>viimeisiä kysymyksiä</a:t>
            </a:r>
            <a:endParaRPr lang="fi-FI" sz="4700" dirty="0">
              <a:latin typeface="+mj-lt"/>
            </a:endParaRPr>
          </a:p>
        </p:txBody>
      </p:sp>
      <p:sp>
        <p:nvSpPr>
          <p:cNvPr id="10" name="Otsikko 1">
            <a:extLst>
              <a:ext uri="{FF2B5EF4-FFF2-40B4-BE49-F238E27FC236}">
                <a16:creationId xmlns:a16="http://schemas.microsoft.com/office/drawing/2014/main" id="{68003C6E-C90B-4430-A48C-FADA9F4777ED}"/>
              </a:ext>
            </a:extLst>
          </p:cNvPr>
          <p:cNvSpPr txBox="1">
            <a:spLocks/>
          </p:cNvSpPr>
          <p:nvPr/>
        </p:nvSpPr>
        <p:spPr>
          <a:xfrm>
            <a:off x="1170285" y="2255827"/>
            <a:ext cx="9851426" cy="36152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spc="0">
                <a:solidFill>
                  <a:schemeClr val="accent1"/>
                </a:solidFill>
                <a:latin typeface="TT Norms Bold" panose="02000803040000020004" pitchFamily="50" charset="0"/>
                <a:ea typeface="+mj-ea"/>
                <a:cs typeface="+mj-cs"/>
              </a:defRPr>
            </a:lvl1pPr>
          </a:lstStyle>
          <a:p>
            <a:pPr marL="457200" indent="-457200" algn="ctr">
              <a:buAutoNum type="arabicPeriod"/>
            </a:pPr>
            <a:r>
              <a:rPr lang="fi-FI" sz="2400" dirty="0">
                <a:solidFill>
                  <a:schemeClr val="tx1"/>
                </a:solidFill>
                <a:latin typeface="+mn-lt"/>
              </a:rPr>
              <a:t>Jos sotilas sanoo tappaneensa käskystä, onko vastuu kuolemasta käskyn antajalla?</a:t>
            </a:r>
          </a:p>
          <a:p>
            <a:pPr algn="ctr"/>
            <a:endParaRPr lang="fi-FI" sz="2400" dirty="0">
              <a:solidFill>
                <a:schemeClr val="tx1"/>
              </a:solidFill>
              <a:latin typeface="+mn-lt"/>
            </a:endParaRPr>
          </a:p>
          <a:p>
            <a:pPr algn="ctr"/>
            <a:r>
              <a:rPr lang="fi-FI" sz="2400" dirty="0">
                <a:solidFill>
                  <a:schemeClr val="tx1"/>
                </a:solidFill>
                <a:latin typeface="+mn-lt"/>
              </a:rPr>
              <a:t>2. Jos käskyn antaja sanoo seuranneensa omia käskyjänsä, onko vastuu lopulta sotaa johtavalla henkilöllä?</a:t>
            </a:r>
          </a:p>
          <a:p>
            <a:pPr algn="ctr"/>
            <a:endParaRPr lang="fi-FI" sz="2400" dirty="0">
              <a:solidFill>
                <a:schemeClr val="tx1"/>
              </a:solidFill>
              <a:latin typeface="+mn-lt"/>
            </a:endParaRPr>
          </a:p>
          <a:p>
            <a:pPr algn="ctr"/>
            <a:r>
              <a:rPr lang="fi-FI" sz="2400" dirty="0">
                <a:solidFill>
                  <a:schemeClr val="tx1"/>
                </a:solidFill>
                <a:latin typeface="+mn-lt"/>
              </a:rPr>
              <a:t>3. Jos sotaa johtava henkilö on kansan tukema ja sanoo antavansa käskyjä maan edun vuoksi, kenelle vastuu siirtyy seuraavaksi?</a:t>
            </a:r>
          </a:p>
        </p:txBody>
      </p:sp>
    </p:spTree>
    <p:extLst>
      <p:ext uri="{BB962C8B-B14F-4D97-AF65-F5344CB8AC3E}">
        <p14:creationId xmlns:p14="http://schemas.microsoft.com/office/powerpoint/2010/main" val="1897478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35</a:t>
            </a:fld>
            <a:endParaRPr lang="en-GB"/>
          </a:p>
        </p:txBody>
      </p:sp>
      <p:pic>
        <p:nvPicPr>
          <p:cNvPr id="9" name="Kuva 8">
            <a:extLst>
              <a:ext uri="{FF2B5EF4-FFF2-40B4-BE49-F238E27FC236}">
                <a16:creationId xmlns:a16="http://schemas.microsoft.com/office/drawing/2014/main" id="{82B22A68-7BBF-4A1D-8BCE-5EE271B72683}"/>
              </a:ext>
            </a:extLst>
          </p:cNvPr>
          <p:cNvPicPr>
            <a:picLocks noChangeAspect="1"/>
          </p:cNvPicPr>
          <p:nvPr/>
        </p:nvPicPr>
        <p:blipFill>
          <a:blip r:embed="rId2"/>
          <a:stretch>
            <a:fillRect/>
          </a:stretch>
        </p:blipFill>
        <p:spPr>
          <a:xfrm>
            <a:off x="11368969" y="0"/>
            <a:ext cx="823031" cy="286537"/>
          </a:xfrm>
          <a:prstGeom prst="rect">
            <a:avLst/>
          </a:prstGeom>
        </p:spPr>
      </p:pic>
      <p:sp>
        <p:nvSpPr>
          <p:cNvPr id="8" name="Otsikko 1">
            <a:extLst>
              <a:ext uri="{FF2B5EF4-FFF2-40B4-BE49-F238E27FC236}">
                <a16:creationId xmlns:a16="http://schemas.microsoft.com/office/drawing/2014/main" id="{952A2D19-7802-4713-BEDD-6FD174145449}"/>
              </a:ext>
            </a:extLst>
          </p:cNvPr>
          <p:cNvSpPr>
            <a:spLocks noGrp="1"/>
          </p:cNvSpPr>
          <p:nvPr>
            <p:ph type="title"/>
          </p:nvPr>
        </p:nvSpPr>
        <p:spPr>
          <a:xfrm>
            <a:off x="542918" y="388503"/>
            <a:ext cx="3805239" cy="1325563"/>
          </a:xfrm>
        </p:spPr>
        <p:txBody>
          <a:bodyPr/>
          <a:lstStyle/>
          <a:p>
            <a:r>
              <a:rPr lang="fi-FI">
                <a:latin typeface="+mj-lt"/>
              </a:rPr>
              <a:t>Lisälukemista</a:t>
            </a:r>
          </a:p>
        </p:txBody>
      </p:sp>
      <p:sp>
        <p:nvSpPr>
          <p:cNvPr id="10" name="Sisällön paikkamerkki 2">
            <a:extLst>
              <a:ext uri="{FF2B5EF4-FFF2-40B4-BE49-F238E27FC236}">
                <a16:creationId xmlns:a16="http://schemas.microsoft.com/office/drawing/2014/main" id="{FC69A232-90D8-40D4-A59A-EAC64CB71A7A}"/>
              </a:ext>
            </a:extLst>
          </p:cNvPr>
          <p:cNvSpPr txBox="1">
            <a:spLocks/>
          </p:cNvSpPr>
          <p:nvPr/>
        </p:nvSpPr>
        <p:spPr>
          <a:xfrm>
            <a:off x="542917" y="1849003"/>
            <a:ext cx="5257801" cy="43089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201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201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201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b="1">
                <a:latin typeface="+mn-lt"/>
              </a:rPr>
              <a:t>Tuntemattomien sotilaiden albumi</a:t>
            </a:r>
            <a:r>
              <a:rPr lang="fi-FI">
                <a:latin typeface="+mn-lt"/>
              </a:rPr>
              <a:t>; Olli Kleemola, Aake Kinnunen, Virpi Kivioja; Bookwell Oy, 2014.</a:t>
            </a:r>
          </a:p>
          <a:p>
            <a:r>
              <a:rPr lang="fi-FI" b="1">
                <a:latin typeface="+mn-lt"/>
              </a:rPr>
              <a:t>Valokuva sodassa</a:t>
            </a:r>
            <a:r>
              <a:rPr lang="fi-FI">
                <a:latin typeface="+mn-lt"/>
              </a:rPr>
              <a:t>; Olli Kleemola; Otavan kirjapaino Oy, 2016.</a:t>
            </a:r>
          </a:p>
          <a:p>
            <a:r>
              <a:rPr lang="fi-FI" b="1">
                <a:latin typeface="+mn-lt"/>
              </a:rPr>
              <a:t>Lupa tappaa?</a:t>
            </a:r>
            <a:r>
              <a:rPr lang="fi-FI">
                <a:latin typeface="+mn-lt"/>
              </a:rPr>
              <a:t>; </a:t>
            </a:r>
            <a:r>
              <a:rPr lang="fi-FI" err="1">
                <a:latin typeface="+mn-lt"/>
              </a:rPr>
              <a:t>Jaakkojuhani</a:t>
            </a:r>
            <a:r>
              <a:rPr lang="fi-FI">
                <a:latin typeface="+mn-lt"/>
              </a:rPr>
              <a:t> Peltonen, </a:t>
            </a:r>
            <a:r>
              <a:rPr lang="fi-FI" err="1">
                <a:latin typeface="+mn-lt"/>
              </a:rPr>
              <a:t>Ollimatti</a:t>
            </a:r>
            <a:r>
              <a:rPr lang="fi-FI">
                <a:latin typeface="+mn-lt"/>
              </a:rPr>
              <a:t> Peltonen (toim.); </a:t>
            </a:r>
            <a:r>
              <a:rPr lang="fi-FI" err="1">
                <a:latin typeface="+mn-lt"/>
              </a:rPr>
              <a:t>Hansaprint</a:t>
            </a:r>
            <a:r>
              <a:rPr lang="fi-FI">
                <a:latin typeface="+mn-lt"/>
              </a:rPr>
              <a:t> Oy, 2019.</a:t>
            </a:r>
            <a:endParaRPr lang="fi-FI" b="1">
              <a:latin typeface="+mn-lt"/>
            </a:endParaRPr>
          </a:p>
        </p:txBody>
      </p:sp>
      <p:sp>
        <p:nvSpPr>
          <p:cNvPr id="11" name="Otsikko 1">
            <a:extLst>
              <a:ext uri="{FF2B5EF4-FFF2-40B4-BE49-F238E27FC236}">
                <a16:creationId xmlns:a16="http://schemas.microsoft.com/office/drawing/2014/main" id="{D0C77041-37EC-47BA-AB18-E0C62E4BA6ED}"/>
              </a:ext>
            </a:extLst>
          </p:cNvPr>
          <p:cNvSpPr txBox="1">
            <a:spLocks/>
          </p:cNvSpPr>
          <p:nvPr/>
        </p:nvSpPr>
        <p:spPr>
          <a:xfrm>
            <a:off x="6096000" y="388502"/>
            <a:ext cx="7433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a:solidFill>
                  <a:schemeClr val="accent1"/>
                </a:solidFill>
                <a:latin typeface="TT Norms Bold" panose="02000803040000020004" pitchFamily="50" charset="0"/>
                <a:ea typeface="+mj-ea"/>
                <a:cs typeface="+mj-cs"/>
              </a:defRPr>
            </a:lvl1pPr>
          </a:lstStyle>
          <a:p>
            <a:r>
              <a:rPr lang="fi-FI">
                <a:solidFill>
                  <a:srgbClr val="26201E"/>
                </a:solidFill>
                <a:latin typeface="+mj-lt"/>
              </a:rPr>
              <a:t>Tekijänoikeudet</a:t>
            </a:r>
          </a:p>
        </p:txBody>
      </p:sp>
      <p:sp>
        <p:nvSpPr>
          <p:cNvPr id="12" name="Sisällön paikkamerkki 2">
            <a:extLst>
              <a:ext uri="{FF2B5EF4-FFF2-40B4-BE49-F238E27FC236}">
                <a16:creationId xmlns:a16="http://schemas.microsoft.com/office/drawing/2014/main" id="{62834ABC-7C71-4413-AFA2-D96EA330C98F}"/>
              </a:ext>
            </a:extLst>
          </p:cNvPr>
          <p:cNvSpPr txBox="1">
            <a:spLocks/>
          </p:cNvSpPr>
          <p:nvPr/>
        </p:nvSpPr>
        <p:spPr>
          <a:xfrm>
            <a:off x="6129338" y="1849003"/>
            <a:ext cx="4529137" cy="4620495"/>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i-FI">
                <a:solidFill>
                  <a:srgbClr val="26201E"/>
                </a:solidFill>
                <a:latin typeface="+mn-lt"/>
              </a:rPr>
              <a:t>Materiaali on lisensoitu</a:t>
            </a:r>
            <a:r>
              <a:rPr lang="fi-FI">
                <a:latin typeface="+mn-lt"/>
              </a:rPr>
              <a:t> </a:t>
            </a:r>
            <a:r>
              <a:rPr lang="fi-FI">
                <a:solidFill>
                  <a:srgbClr val="26201E"/>
                </a:solidFill>
                <a:latin typeface="+mn-lt"/>
              </a:rPr>
              <a:t>Creative </a:t>
            </a:r>
            <a:r>
              <a:rPr lang="fi-FI" err="1">
                <a:solidFill>
                  <a:srgbClr val="26201E"/>
                </a:solidFill>
                <a:latin typeface="+mn-lt"/>
              </a:rPr>
              <a:t>Commons</a:t>
            </a:r>
            <a:r>
              <a:rPr lang="fi-FI">
                <a:solidFill>
                  <a:srgbClr val="26201E"/>
                </a:solidFill>
                <a:latin typeface="+mn-lt"/>
              </a:rPr>
              <a:t> lisenssillä ”CC-BY-NC-SA”</a:t>
            </a:r>
          </a:p>
          <a:p>
            <a:r>
              <a:rPr lang="fi-FI">
                <a:solidFill>
                  <a:srgbClr val="26201E"/>
                </a:solidFill>
                <a:latin typeface="+mn-lt"/>
              </a:rPr>
              <a:t>Tämä tarkoittaa sitä, että materiaalia saa käyttää vapaasti ei-kaupallisiin tarkoituksiin ja sitä saa muokata niin kauan kuin alkuperäinen tekijä mainitaan. Muokatut materiaalit tulee jakaa myös samalla CC-BY-NC-SA lisenssillä.</a:t>
            </a:r>
          </a:p>
        </p:txBody>
      </p:sp>
    </p:spTree>
    <p:extLst>
      <p:ext uri="{BB962C8B-B14F-4D97-AF65-F5344CB8AC3E}">
        <p14:creationId xmlns:p14="http://schemas.microsoft.com/office/powerpoint/2010/main" val="319144495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2E03AC-BD7E-41E8-A810-80E2B1662807}"/>
              </a:ext>
            </a:extLst>
          </p:cNvPr>
          <p:cNvSpPr>
            <a:spLocks noGrp="1"/>
          </p:cNvSpPr>
          <p:nvPr>
            <p:ph type="title"/>
          </p:nvPr>
        </p:nvSpPr>
        <p:spPr>
          <a:xfrm>
            <a:off x="5558738" y="1689817"/>
            <a:ext cx="5960161" cy="3797301"/>
          </a:xfrm>
        </p:spPr>
        <p:txBody>
          <a:bodyPr>
            <a:normAutofit fontScale="90000"/>
          </a:bodyPr>
          <a:lstStyle/>
          <a:p>
            <a:pPr marL="12700">
              <a:lnSpc>
                <a:spcPct val="100000"/>
              </a:lnSpc>
              <a:spcBef>
                <a:spcPts val="105"/>
              </a:spcBef>
            </a:pPr>
            <a:r>
              <a:rPr lang="fi-FI" sz="2400" b="1" dirty="0">
                <a:solidFill>
                  <a:srgbClr val="F4EFEA"/>
                </a:solidFill>
              </a:rPr>
              <a:t>Koululais- ja opiskelijaryhmät</a:t>
            </a:r>
            <a:br>
              <a:rPr lang="fi-FI" sz="2400" b="1" dirty="0">
                <a:solidFill>
                  <a:srgbClr val="F4EFEA"/>
                </a:solidFill>
              </a:rPr>
            </a:br>
            <a:br>
              <a:rPr lang="fi-FI" sz="2000" dirty="0"/>
            </a:br>
            <a:r>
              <a:rPr lang="fi-FI" sz="2000" b="1" spc="45" dirty="0">
                <a:solidFill>
                  <a:srgbClr val="F4EFEA"/>
                </a:solidFill>
              </a:rPr>
              <a:t>Tiedustelut</a:t>
            </a:r>
            <a:br>
              <a:rPr lang="fi-FI" sz="2000" spc="45" dirty="0">
                <a:solidFill>
                  <a:srgbClr val="F4EFEA"/>
                </a:solidFill>
              </a:rPr>
            </a:br>
            <a:r>
              <a:rPr lang="fi-FI" sz="2000" spc="45" dirty="0">
                <a:solidFill>
                  <a:srgbClr val="F4F0EA"/>
                </a:solidFill>
                <a:hlinkClick r:id="rId2">
                  <a:extLst>
                    <a:ext uri="{A12FA001-AC4F-418D-AE19-62706E023703}">
                      <ahyp:hlinkClr xmlns:ahyp="http://schemas.microsoft.com/office/drawing/2018/hyperlinkcolor" val="tx"/>
                    </a:ext>
                  </a:extLst>
                </a:hlinkClick>
              </a:rPr>
              <a:t>info@muisti.org</a:t>
            </a:r>
            <a:br>
              <a:rPr lang="fi-FI" sz="2000" spc="45" dirty="0">
                <a:solidFill>
                  <a:srgbClr val="F4EFEA"/>
                </a:solidFill>
              </a:rPr>
            </a:br>
            <a:r>
              <a:rPr lang="fi-FI" sz="2000" spc="45" dirty="0">
                <a:solidFill>
                  <a:srgbClr val="F4EFEA"/>
                </a:solidFill>
              </a:rPr>
              <a:t>+358 50 475 3975</a:t>
            </a:r>
            <a:br>
              <a:rPr lang="fi-FI" sz="2000" spc="45" dirty="0">
                <a:solidFill>
                  <a:srgbClr val="F4EFEA"/>
                </a:solidFill>
              </a:rPr>
            </a:br>
            <a:br>
              <a:rPr lang="fi-FI" sz="2000" dirty="0"/>
            </a:br>
            <a:r>
              <a:rPr lang="fi-FI" sz="2000" b="1" dirty="0">
                <a:solidFill>
                  <a:srgbClr val="F4EFEA"/>
                </a:solidFill>
              </a:rPr>
              <a:t>Sodan ja rauhan </a:t>
            </a:r>
            <a:r>
              <a:rPr lang="fi-FI" sz="2000" b="1" spc="-5" dirty="0">
                <a:solidFill>
                  <a:srgbClr val="F4EFEA"/>
                </a:solidFill>
              </a:rPr>
              <a:t>keskus</a:t>
            </a:r>
            <a:r>
              <a:rPr lang="fi-FI" sz="2000" b="1" spc="-10" dirty="0">
                <a:solidFill>
                  <a:srgbClr val="F4EFEA"/>
                </a:solidFill>
              </a:rPr>
              <a:t> </a:t>
            </a:r>
            <a:r>
              <a:rPr lang="fi-FI" sz="2000" b="1" dirty="0">
                <a:solidFill>
                  <a:srgbClr val="F4EFEA"/>
                </a:solidFill>
              </a:rPr>
              <a:t>Muisti</a:t>
            </a:r>
            <a:br>
              <a:rPr lang="fi-FI" sz="2000" dirty="0"/>
            </a:br>
            <a:r>
              <a:rPr lang="fi-FI" sz="2000" spc="35" dirty="0">
                <a:solidFill>
                  <a:srgbClr val="F4EFEA"/>
                </a:solidFill>
              </a:rPr>
              <a:t>Ristimäenkatu 4</a:t>
            </a:r>
            <a:br>
              <a:rPr lang="fi-FI" sz="2000" dirty="0"/>
            </a:br>
            <a:r>
              <a:rPr lang="fi-FI" sz="2000" spc="114" dirty="0">
                <a:solidFill>
                  <a:srgbClr val="F4EFEA"/>
                </a:solidFill>
              </a:rPr>
              <a:t>50100</a:t>
            </a:r>
            <a:r>
              <a:rPr lang="fi-FI" sz="2000" spc="-200" dirty="0">
                <a:solidFill>
                  <a:srgbClr val="F4EFEA"/>
                </a:solidFill>
              </a:rPr>
              <a:t> </a:t>
            </a:r>
            <a:r>
              <a:rPr lang="fi-FI" sz="2000" spc="80" dirty="0">
                <a:solidFill>
                  <a:srgbClr val="F4EFEA"/>
                </a:solidFill>
              </a:rPr>
              <a:t>Mikkeli</a:t>
            </a:r>
            <a:br>
              <a:rPr lang="fi-FI" sz="2000" spc="80" dirty="0">
                <a:solidFill>
                  <a:srgbClr val="F4EFEA"/>
                </a:solidFill>
              </a:rPr>
            </a:br>
            <a:br>
              <a:rPr lang="fi-FI" sz="2000" spc="80" dirty="0">
                <a:solidFill>
                  <a:srgbClr val="F4EFEA"/>
                </a:solidFill>
              </a:rPr>
            </a:br>
            <a:r>
              <a:rPr lang="fi-FI" sz="2000" spc="80" dirty="0">
                <a:solidFill>
                  <a:srgbClr val="F4F0EA"/>
                </a:solidFill>
                <a:hlinkClick r:id="rId3">
                  <a:extLst>
                    <a:ext uri="{A12FA001-AC4F-418D-AE19-62706E023703}">
                      <ahyp:hlinkClr xmlns:ahyp="http://schemas.microsoft.com/office/drawing/2018/hyperlinkcolor" val="tx"/>
                    </a:ext>
                  </a:extLst>
                </a:hlinkClick>
              </a:rPr>
              <a:t>https://muisti.org/kouluille/</a:t>
            </a:r>
            <a:br>
              <a:rPr lang="fi-FI" sz="2000" spc="80" dirty="0">
                <a:solidFill>
                  <a:srgbClr val="F4F0EA"/>
                </a:solidFill>
              </a:rPr>
            </a:br>
            <a:r>
              <a:rPr lang="fi-FI" sz="2000" spc="80" dirty="0">
                <a:solidFill>
                  <a:srgbClr val="F4F0EA"/>
                </a:solidFill>
                <a:hlinkClick r:id="rId4">
                  <a:extLst>
                    <a:ext uri="{A12FA001-AC4F-418D-AE19-62706E023703}">
                      <ahyp:hlinkClr xmlns:ahyp="http://schemas.microsoft.com/office/drawing/2018/hyperlinkcolor" val="tx"/>
                    </a:ext>
                  </a:extLst>
                </a:hlinkClick>
              </a:rPr>
              <a:t>https://muisti.org/</a:t>
            </a:r>
            <a:endParaRPr lang="fi-FI" sz="2000" dirty="0">
              <a:solidFill>
                <a:srgbClr val="F4F0EA"/>
              </a:solidFill>
            </a:endParaRPr>
          </a:p>
        </p:txBody>
      </p:sp>
      <p:sp>
        <p:nvSpPr>
          <p:cNvPr id="5" name="Dian numeron paikkamerkki 4">
            <a:extLst>
              <a:ext uri="{FF2B5EF4-FFF2-40B4-BE49-F238E27FC236}">
                <a16:creationId xmlns:a16="http://schemas.microsoft.com/office/drawing/2014/main" id="{6807B01D-EC42-476E-BE03-76A97939F4C4}"/>
              </a:ext>
            </a:extLst>
          </p:cNvPr>
          <p:cNvSpPr>
            <a:spLocks noGrp="1"/>
          </p:cNvSpPr>
          <p:nvPr>
            <p:ph type="sldNum" sz="quarter" idx="4294967295"/>
          </p:nvPr>
        </p:nvSpPr>
        <p:spPr>
          <a:xfrm>
            <a:off x="0" y="6356350"/>
            <a:ext cx="889000" cy="365125"/>
          </a:xfrm>
        </p:spPr>
        <p:txBody>
          <a:bodyPr/>
          <a:lstStyle/>
          <a:p>
            <a:fld id="{4ABDB189-D6FE-4638-B5A6-DBA4E83E6F3C}" type="slidenum">
              <a:rPr lang="en-GB" smtClean="0"/>
              <a:t>36</a:t>
            </a:fld>
            <a:endParaRPr lang="en-GB"/>
          </a:p>
        </p:txBody>
      </p:sp>
      <p:sp>
        <p:nvSpPr>
          <p:cNvPr id="6" name="Päivämäärän paikkamerkki 5">
            <a:extLst>
              <a:ext uri="{FF2B5EF4-FFF2-40B4-BE49-F238E27FC236}">
                <a16:creationId xmlns:a16="http://schemas.microsoft.com/office/drawing/2014/main" id="{543D6CED-886F-493A-9958-115B18E96F41}"/>
              </a:ext>
            </a:extLst>
          </p:cNvPr>
          <p:cNvSpPr>
            <a:spLocks noGrp="1"/>
          </p:cNvSpPr>
          <p:nvPr>
            <p:ph type="dt" sz="half" idx="4294967295"/>
          </p:nvPr>
        </p:nvSpPr>
        <p:spPr>
          <a:xfrm>
            <a:off x="0" y="6356350"/>
            <a:ext cx="1458913" cy="365125"/>
          </a:xfrm>
        </p:spPr>
        <p:txBody>
          <a:bodyPr/>
          <a:lstStyle/>
          <a:p>
            <a:fld id="{9784E7FF-D2B2-4679-9412-DCC9C9190E6A}" type="datetime1">
              <a:rPr lang="en-GB" smtClean="0"/>
              <a:t>11/08/2022</a:t>
            </a:fld>
            <a:endParaRPr lang="en-GB"/>
          </a:p>
        </p:txBody>
      </p:sp>
    </p:spTree>
    <p:extLst>
      <p:ext uri="{BB962C8B-B14F-4D97-AF65-F5344CB8AC3E}">
        <p14:creationId xmlns:p14="http://schemas.microsoft.com/office/powerpoint/2010/main" val="361542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2E78D8B1-2E74-4AD4-AD0A-9DECD4F89229}"/>
              </a:ext>
            </a:extLst>
          </p:cNvPr>
          <p:cNvPicPr>
            <a:picLocks noChangeAspect="1"/>
          </p:cNvPicPr>
          <p:nvPr/>
        </p:nvPicPr>
        <p:blipFill>
          <a:blip r:embed="rId3"/>
          <a:stretch>
            <a:fillRect/>
          </a:stretch>
        </p:blipFill>
        <p:spPr>
          <a:xfrm>
            <a:off x="11368969" y="0"/>
            <a:ext cx="823031" cy="286537"/>
          </a:xfrm>
          <a:prstGeom prst="rect">
            <a:avLst/>
          </a:prstGeom>
        </p:spPr>
      </p:pic>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4</a:t>
            </a:fld>
            <a:endParaRPr lang="en-GB"/>
          </a:p>
        </p:txBody>
      </p:sp>
      <p:sp>
        <p:nvSpPr>
          <p:cNvPr id="8" name="Sisällön paikkamerkki 2">
            <a:extLst>
              <a:ext uri="{FF2B5EF4-FFF2-40B4-BE49-F238E27FC236}">
                <a16:creationId xmlns:a16="http://schemas.microsoft.com/office/drawing/2014/main" id="{1248FD75-B8BC-461E-9925-0B9D54F45956}"/>
              </a:ext>
            </a:extLst>
          </p:cNvPr>
          <p:cNvSpPr txBox="1">
            <a:spLocks/>
          </p:cNvSpPr>
          <p:nvPr/>
        </p:nvSpPr>
        <p:spPr>
          <a:xfrm>
            <a:off x="674913" y="1715026"/>
            <a:ext cx="6195435" cy="476446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201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201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201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mn-lt"/>
              </a:rPr>
              <a:t>Jatkosodan aikana valokuvaaminen oli lain mukaan kiellettyä sota-alueella.</a:t>
            </a:r>
          </a:p>
          <a:p>
            <a:r>
              <a:rPr lang="fi-FI" dirty="0">
                <a:latin typeface="+mn-lt"/>
              </a:rPr>
              <a:t>Ainoastaan viralliset tiedotuskuvaajat saivat ottaa valokuvia sodasta.</a:t>
            </a:r>
          </a:p>
          <a:p>
            <a:r>
              <a:rPr lang="fi-FI" dirty="0">
                <a:latin typeface="+mn-lt"/>
              </a:rPr>
              <a:t>Joillekin yksittäisille sotilaille myönnettiin kuvauslupia, mutta myös heidän ottamat kuvat piti tarkistaa ennen julkaisua.</a:t>
            </a:r>
          </a:p>
          <a:p>
            <a:r>
              <a:rPr lang="fi-FI" dirty="0">
                <a:latin typeface="+mn-lt"/>
              </a:rPr>
              <a:t>Tämän lisäksi oli monia sotilaita, jotka kuvasivat ilman lupaa epävirallisia kuvia omilla kameroillaan eivätkä tarkistuttaneet kuvia.</a:t>
            </a:r>
          </a:p>
          <a:p>
            <a:r>
              <a:rPr lang="fi-FI" dirty="0">
                <a:latin typeface="+mn-lt"/>
              </a:rPr>
              <a:t>Tässä esityksessä vertaillaan tiedotuskuvaajien virallisia kuvia ja yksittäisten sotilaiden omin luvin ottamia epävirallisia kuvia.</a:t>
            </a:r>
          </a:p>
        </p:txBody>
      </p:sp>
      <p:sp>
        <p:nvSpPr>
          <p:cNvPr id="9" name="Otsikko 1">
            <a:extLst>
              <a:ext uri="{FF2B5EF4-FFF2-40B4-BE49-F238E27FC236}">
                <a16:creationId xmlns:a16="http://schemas.microsoft.com/office/drawing/2014/main" id="{502069D7-1DBC-424D-A314-2B8B00D200A4}"/>
              </a:ext>
            </a:extLst>
          </p:cNvPr>
          <p:cNvSpPr>
            <a:spLocks noGrp="1"/>
          </p:cNvSpPr>
          <p:nvPr>
            <p:ph type="title"/>
          </p:nvPr>
        </p:nvSpPr>
        <p:spPr>
          <a:xfrm>
            <a:off x="465620" y="355007"/>
            <a:ext cx="7433732" cy="1325563"/>
          </a:xfrm>
        </p:spPr>
        <p:txBody>
          <a:bodyPr/>
          <a:lstStyle/>
          <a:p>
            <a:r>
              <a:rPr lang="fi-FI">
                <a:latin typeface="+mj-lt"/>
              </a:rPr>
              <a:t>Virallisia ja epävirallisia kuvia</a:t>
            </a:r>
          </a:p>
        </p:txBody>
      </p:sp>
      <p:sp>
        <p:nvSpPr>
          <p:cNvPr id="10" name="Suorakulmio 9">
            <a:extLst>
              <a:ext uri="{FF2B5EF4-FFF2-40B4-BE49-F238E27FC236}">
                <a16:creationId xmlns:a16="http://schemas.microsoft.com/office/drawing/2014/main" id="{8D3FB8DA-1BB4-4921-829D-11FEBDA23DF4}"/>
              </a:ext>
            </a:extLst>
          </p:cNvPr>
          <p:cNvSpPr/>
          <p:nvPr/>
        </p:nvSpPr>
        <p:spPr>
          <a:xfrm>
            <a:off x="7410450" y="-1"/>
            <a:ext cx="5219699"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pic>
        <p:nvPicPr>
          <p:cNvPr id="11" name="Kuva 10" descr="Kuva, joka sisältää kohteen sisä, henkilö, vuode, mies&#10;&#10;Kuvaus luotu automaattisesti">
            <a:extLst>
              <a:ext uri="{FF2B5EF4-FFF2-40B4-BE49-F238E27FC236}">
                <a16:creationId xmlns:a16="http://schemas.microsoft.com/office/drawing/2014/main" id="{280A8A04-B9EC-4789-83A0-22207705C1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5526" y="1676664"/>
            <a:ext cx="3587991" cy="3622308"/>
          </a:xfrm>
          <a:prstGeom prst="rect">
            <a:avLst/>
          </a:prstGeom>
        </p:spPr>
      </p:pic>
      <p:sp>
        <p:nvSpPr>
          <p:cNvPr id="13" name="Tekstiruutu 12">
            <a:extLst>
              <a:ext uri="{FF2B5EF4-FFF2-40B4-BE49-F238E27FC236}">
                <a16:creationId xmlns:a16="http://schemas.microsoft.com/office/drawing/2014/main" id="{47E7A6D4-B8BB-4F5B-9047-0B23DF88C743}"/>
              </a:ext>
            </a:extLst>
          </p:cNvPr>
          <p:cNvSpPr txBox="1"/>
          <p:nvPr/>
        </p:nvSpPr>
        <p:spPr>
          <a:xfrm>
            <a:off x="7728753" y="417625"/>
            <a:ext cx="3855657" cy="1200329"/>
          </a:xfrm>
          <a:prstGeom prst="rect">
            <a:avLst/>
          </a:prstGeom>
          <a:no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rgbClr val="F4F0EA"/>
                </a:solidFill>
                <a:effectLst/>
                <a:uLnTx/>
                <a:uFillTx/>
              </a:rPr>
              <a:t>Tiedotuskuvaajien virallisista kuvista tuli myöhemmin SA-kuva-arkisto. Tunnistat viralliset kuvat oikean alareunan tekstistä "SA-Kuva".</a:t>
            </a:r>
          </a:p>
        </p:txBody>
      </p:sp>
      <p:sp>
        <p:nvSpPr>
          <p:cNvPr id="15" name="Tekstiruutu 14">
            <a:extLst>
              <a:ext uri="{FF2B5EF4-FFF2-40B4-BE49-F238E27FC236}">
                <a16:creationId xmlns:a16="http://schemas.microsoft.com/office/drawing/2014/main" id="{ED0387A8-9E71-448B-B92A-718B2E30F504}"/>
              </a:ext>
            </a:extLst>
          </p:cNvPr>
          <p:cNvSpPr txBox="1"/>
          <p:nvPr/>
        </p:nvSpPr>
        <p:spPr>
          <a:xfrm>
            <a:off x="7728753" y="6140932"/>
            <a:ext cx="2696126" cy="338554"/>
          </a:xfrm>
          <a:prstGeom prst="rect">
            <a:avLst/>
          </a:prstGeom>
          <a:noFill/>
        </p:spPr>
        <p:txBody>
          <a:bodyPr wrap="square" rtlCol="0" anchor="t">
            <a:spAutoFit/>
          </a:bodyPr>
          <a:lstStyle/>
          <a:p>
            <a:r>
              <a:rPr lang="fi-FI" sz="1600">
                <a:solidFill>
                  <a:schemeClr val="bg1"/>
                </a:solidFill>
              </a:rPr>
              <a:t>SA = Suomen Armeija</a:t>
            </a:r>
          </a:p>
        </p:txBody>
      </p:sp>
      <p:pic>
        <p:nvPicPr>
          <p:cNvPr id="16" name="Kuva 15" descr="Kuva, joka sisältää kohteen sisä, henkilö, vuode, mies&#10;&#10;Kuvaus luotu automaattisesti">
            <a:extLst>
              <a:ext uri="{FF2B5EF4-FFF2-40B4-BE49-F238E27FC236}">
                <a16:creationId xmlns:a16="http://schemas.microsoft.com/office/drawing/2014/main" id="{518D4DB4-29D7-492F-A8DF-666C86EE88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25017" y="4469001"/>
            <a:ext cx="1968500" cy="850900"/>
          </a:xfrm>
          <a:prstGeom prst="rect">
            <a:avLst/>
          </a:prstGeom>
          <a:ln>
            <a:noFill/>
          </a:ln>
          <a:effectLst>
            <a:outerShdw blurRad="292100" dist="139700" dir="2700000" algn="tl" rotWithShape="0">
              <a:srgbClr val="333333">
                <a:alpha val="65000"/>
              </a:srgbClr>
            </a:outerShdw>
          </a:effectLst>
        </p:spPr>
      </p:pic>
      <p:pic>
        <p:nvPicPr>
          <p:cNvPr id="14" name="Kuva 13" descr="Suurennuslasi">
            <a:extLst>
              <a:ext uri="{FF2B5EF4-FFF2-40B4-BE49-F238E27FC236}">
                <a16:creationId xmlns:a16="http://schemas.microsoft.com/office/drawing/2014/main" id="{86FF71DC-8429-49EC-B5EE-947C1ED133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01646" y="3082660"/>
            <a:ext cx="4044951" cy="4044951"/>
          </a:xfrm>
          <a:prstGeom prst="rect">
            <a:avLst/>
          </a:prstGeom>
        </p:spPr>
      </p:pic>
    </p:spTree>
    <p:extLst>
      <p:ext uri="{BB962C8B-B14F-4D97-AF65-F5344CB8AC3E}">
        <p14:creationId xmlns:p14="http://schemas.microsoft.com/office/powerpoint/2010/main" val="259179802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14:presetBounceEnd="40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40000">
                                          <p:cBhvr additive="base">
                                            <p:cTn id="17"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4000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40000">
                                          <p:cBhvr additive="base">
                                            <p:cTn id="21"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14:presetBounceEnd="4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250" fill="hold"/>
                                            <p:tgtEl>
                                              <p:spTgt spid="16"/>
                                            </p:tgtEl>
                                            <p:attrNameLst>
                                              <p:attrName>ppt_w</p:attrName>
                                            </p:attrNameLst>
                                          </p:cBhvr>
                                          <p:tavLst>
                                            <p:tav tm="0">
                                              <p:val>
                                                <p:fltVal val="0"/>
                                              </p:val>
                                            </p:tav>
                                            <p:tav tm="100000">
                                              <p:val>
                                                <p:strVal val="#ppt_w"/>
                                              </p:val>
                                            </p:tav>
                                          </p:tavLst>
                                        </p:anim>
                                        <p:anim calcmode="lin" valueType="num">
                                          <p:cBhvr>
                                            <p:cTn id="38" dur="250" fill="hold"/>
                                            <p:tgtEl>
                                              <p:spTgt spid="16"/>
                                            </p:tgtEl>
                                            <p:attrNameLst>
                                              <p:attrName>ppt_h</p:attrName>
                                            </p:attrNameLst>
                                          </p:cBhvr>
                                          <p:tavLst>
                                            <p:tav tm="0">
                                              <p:val>
                                                <p:fltVal val="0"/>
                                              </p:val>
                                            </p:tav>
                                            <p:tav tm="100000">
                                              <p:val>
                                                <p:strVal val="#ppt_h"/>
                                              </p:val>
                                            </p:tav>
                                          </p:tavLst>
                                        </p:anim>
                                        <p:animEffect transition="in" filter="fade">
                                          <p:cBhvr>
                                            <p:cTn id="39" dur="25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fade">
                                          <p:cBhvr>
                                            <p:cTn id="49" dur="500"/>
                                            <p:tgtEl>
                                              <p:spTgt spid="8">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fade">
                                          <p:cBhvr>
                                            <p:cTn id="54" dur="500"/>
                                            <p:tgtEl>
                                              <p:spTgt spid="8">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Effect transition="in" filter="fade">
                                          <p:cBhvr>
                                            <p:cTn id="5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P spid="13"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250" fill="hold"/>
                                            <p:tgtEl>
                                              <p:spTgt spid="16"/>
                                            </p:tgtEl>
                                            <p:attrNameLst>
                                              <p:attrName>ppt_w</p:attrName>
                                            </p:attrNameLst>
                                          </p:cBhvr>
                                          <p:tavLst>
                                            <p:tav tm="0">
                                              <p:val>
                                                <p:fltVal val="0"/>
                                              </p:val>
                                            </p:tav>
                                            <p:tav tm="100000">
                                              <p:val>
                                                <p:strVal val="#ppt_w"/>
                                              </p:val>
                                            </p:tav>
                                          </p:tavLst>
                                        </p:anim>
                                        <p:anim calcmode="lin" valueType="num">
                                          <p:cBhvr>
                                            <p:cTn id="38" dur="250" fill="hold"/>
                                            <p:tgtEl>
                                              <p:spTgt spid="16"/>
                                            </p:tgtEl>
                                            <p:attrNameLst>
                                              <p:attrName>ppt_h</p:attrName>
                                            </p:attrNameLst>
                                          </p:cBhvr>
                                          <p:tavLst>
                                            <p:tav tm="0">
                                              <p:val>
                                                <p:fltVal val="0"/>
                                              </p:val>
                                            </p:tav>
                                            <p:tav tm="100000">
                                              <p:val>
                                                <p:strVal val="#ppt_h"/>
                                              </p:val>
                                            </p:tav>
                                          </p:tavLst>
                                        </p:anim>
                                        <p:animEffect transition="in" filter="fade">
                                          <p:cBhvr>
                                            <p:cTn id="39" dur="25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fade">
                                          <p:cBhvr>
                                            <p:cTn id="49" dur="500"/>
                                            <p:tgtEl>
                                              <p:spTgt spid="8">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fade">
                                          <p:cBhvr>
                                            <p:cTn id="54" dur="500"/>
                                            <p:tgtEl>
                                              <p:spTgt spid="8">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Effect transition="in" filter="fade">
                                          <p:cBhvr>
                                            <p:cTn id="5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P spid="13" grpId="0"/>
          <p:bldP spid="1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5</a:t>
            </a:fld>
            <a:endParaRPr lang="en-GB"/>
          </a:p>
        </p:txBody>
      </p:sp>
      <p:sp>
        <p:nvSpPr>
          <p:cNvPr id="8" name="Otsikko 1">
            <a:extLst>
              <a:ext uri="{FF2B5EF4-FFF2-40B4-BE49-F238E27FC236}">
                <a16:creationId xmlns:a16="http://schemas.microsoft.com/office/drawing/2014/main" id="{4CA81CD1-CF66-4C5D-AE7A-781514B3B088}"/>
              </a:ext>
            </a:extLst>
          </p:cNvPr>
          <p:cNvSpPr>
            <a:spLocks noGrp="1"/>
          </p:cNvSpPr>
          <p:nvPr>
            <p:ph type="title"/>
          </p:nvPr>
        </p:nvSpPr>
        <p:spPr>
          <a:xfrm>
            <a:off x="2379134" y="2766218"/>
            <a:ext cx="7433732" cy="1325563"/>
          </a:xfrm>
        </p:spPr>
        <p:txBody>
          <a:bodyPr>
            <a:normAutofit/>
          </a:bodyPr>
          <a:lstStyle/>
          <a:p>
            <a:pPr algn="ctr"/>
            <a:r>
              <a:rPr lang="fi-FI" sz="7200" dirty="0">
                <a:latin typeface="+mj-lt"/>
              </a:rPr>
              <a:t>Naisia ja miehiä</a:t>
            </a:r>
          </a:p>
        </p:txBody>
      </p:sp>
      <p:pic>
        <p:nvPicPr>
          <p:cNvPr id="9" name="Kuva 8">
            <a:extLst>
              <a:ext uri="{FF2B5EF4-FFF2-40B4-BE49-F238E27FC236}">
                <a16:creationId xmlns:a16="http://schemas.microsoft.com/office/drawing/2014/main" id="{82B22A68-7BBF-4A1D-8BCE-5EE271B72683}"/>
              </a:ext>
            </a:extLst>
          </p:cNvPr>
          <p:cNvPicPr>
            <a:picLocks noChangeAspect="1"/>
          </p:cNvPicPr>
          <p:nvPr/>
        </p:nvPicPr>
        <p:blipFill>
          <a:blip r:embed="rId2"/>
          <a:stretch>
            <a:fillRect/>
          </a:stretch>
        </p:blipFill>
        <p:spPr>
          <a:xfrm>
            <a:off x="11368969" y="0"/>
            <a:ext cx="823031" cy="286537"/>
          </a:xfrm>
          <a:prstGeom prst="rect">
            <a:avLst/>
          </a:prstGeom>
        </p:spPr>
      </p:pic>
    </p:spTree>
    <p:extLst>
      <p:ext uri="{BB962C8B-B14F-4D97-AF65-F5344CB8AC3E}">
        <p14:creationId xmlns:p14="http://schemas.microsoft.com/office/powerpoint/2010/main" val="24430427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pic>
        <p:nvPicPr>
          <p:cNvPr id="14" name="Content Placeholder 3" descr="A picture containing person, photo, woman, sitting&#10;&#10;Description automatically generated">
            <a:extLst>
              <a:ext uri="{FF2B5EF4-FFF2-40B4-BE49-F238E27FC236}">
                <a16:creationId xmlns:a16="http://schemas.microsoft.com/office/drawing/2014/main" id="{DE655E0F-8C66-48B7-BD43-8CC756A002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416700" cy="6858000"/>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6</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71474" y="-1"/>
            <a:ext cx="3219450"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285750" y="82795"/>
            <a:ext cx="2596243" cy="135137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82496" y="82794"/>
            <a:ext cx="4466629" cy="696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285750" y="1434165"/>
            <a:ext cx="259624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Mitä nainen tekee kuvassa?</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285750" y="2471047"/>
            <a:ext cx="2596243" cy="145611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rgbClr val="F4F0EA"/>
                </a:solidFill>
                <a:latin typeface="Arial" panose="020B0604020202020204"/>
              </a:rPr>
              <a:t>Pidettiinkö tällaista työtä naiselle sopivana?</a:t>
            </a: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179057" y="3571953"/>
            <a:ext cx="2596243" cy="264115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endParaRPr lang="fi-FI" sz="1800">
              <a:solidFill>
                <a:schemeClr val="bg1"/>
              </a:solidFill>
              <a:latin typeface="+mn-lt"/>
            </a:endParaRPr>
          </a:p>
          <a:p>
            <a:pPr marL="342900" indent="-342900">
              <a:lnSpc>
                <a:spcPct val="150000"/>
              </a:lnSpc>
              <a:buFont typeface="Wingdings" panose="05000000000000000000" pitchFamily="2" charset="2"/>
              <a:buChar char="Ø"/>
            </a:pPr>
            <a:r>
              <a:rPr lang="fi-FI" sz="1800">
                <a:solidFill>
                  <a:schemeClr val="bg1"/>
                </a:solidFill>
                <a:latin typeface="+mn-lt"/>
              </a:rPr>
              <a:t>Mitä itse ajattelet tekeväsi, kun olet kuvassa olevan henkilön ikäinen?</a:t>
            </a: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582496" y="779647"/>
            <a:ext cx="4466629" cy="92785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nainen maalaa kranaattia Högfors Oy:n tehtaalla.</a:t>
            </a:r>
            <a:endParaRPr lang="fi-FI" sz="1800">
              <a:solidFill>
                <a:srgbClr val="F4F0EA"/>
              </a:solidFill>
              <a:latin typeface="Arial" panose="020B0604020202020204"/>
              <a:cs typeface="Arial"/>
            </a:endParaRP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582496" y="1858865"/>
            <a:ext cx="4466629" cy="372881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Kuvassa näkyvää metalliteollisuuden työtä ei pidetty tyypillisenä naisten työnä ennen sotia. Maailmansodan jälkeen oli vaikeampi perustella jakoa ”naisten ja miesten töihin”, koska naiset olivat sodan aikana osoittaneet pystyvänsä tekemään monia ”miesten töitä”. </a:t>
            </a:r>
          </a:p>
        </p:txBody>
      </p:sp>
      <p:sp>
        <p:nvSpPr>
          <p:cNvPr id="23" name="Sisällön paikkamerkki 2">
            <a:extLst>
              <a:ext uri="{FF2B5EF4-FFF2-40B4-BE49-F238E27FC236}">
                <a16:creationId xmlns:a16="http://schemas.microsoft.com/office/drawing/2014/main" id="{67938642-8F83-490B-98C8-121519F87F50}"/>
              </a:ext>
            </a:extLst>
          </p:cNvPr>
          <p:cNvSpPr txBox="1">
            <a:spLocks/>
          </p:cNvSpPr>
          <p:nvPr/>
        </p:nvSpPr>
        <p:spPr>
          <a:xfrm>
            <a:off x="7582496" y="4980059"/>
            <a:ext cx="4466629" cy="177607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fi-FI" sz="1800">
              <a:solidFill>
                <a:srgbClr val="F4F0EA"/>
              </a:solidFill>
              <a:latin typeface="Arial" panose="020B0604020202020204"/>
            </a:endParaRPr>
          </a:p>
          <a:p>
            <a:pPr marL="285750" indent="-285750">
              <a:lnSpc>
                <a:spcPct val="150000"/>
              </a:lnSpc>
              <a:buFont typeface="Wingdings" panose="05000000000000000000" pitchFamily="2" charset="2"/>
              <a:buChar char="Ø"/>
            </a:pPr>
            <a:r>
              <a:rPr lang="fi-FI" sz="1800">
                <a:solidFill>
                  <a:srgbClr val="F4F0EA"/>
                </a:solidFill>
                <a:latin typeface="Arial" panose="020B0604020202020204"/>
              </a:rPr>
              <a:t>Mitä kuvasta sinun mielestäsi välittyy? Kantaako nainen Suomen teollisuutta vai tukeeko hän sitä apurin roolissa?</a:t>
            </a:r>
          </a:p>
        </p:txBody>
      </p:sp>
    </p:spTree>
    <p:extLst>
      <p:ext uri="{BB962C8B-B14F-4D97-AF65-F5344CB8AC3E}">
        <p14:creationId xmlns:p14="http://schemas.microsoft.com/office/powerpoint/2010/main" val="179967571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fade">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xEl>
                                                  <p:pRg st="1" end="1"/>
                                                </p:txEl>
                                              </p:spTgt>
                                            </p:tgtEl>
                                            <p:attrNameLst>
                                              <p:attrName>style.visibility</p:attrName>
                                            </p:attrNameLst>
                                          </p:cBhvr>
                                          <p:to>
                                            <p:strVal val="visible"/>
                                          </p:to>
                                        </p:set>
                                        <p:animEffect transition="in" filter="fade">
                                          <p:cBhvr>
                                            <p:cTn id="54"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3"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fade">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xEl>
                                                  <p:pRg st="1" end="1"/>
                                                </p:txEl>
                                              </p:spTgt>
                                            </p:tgtEl>
                                            <p:attrNameLst>
                                              <p:attrName>style.visibility</p:attrName>
                                            </p:attrNameLst>
                                          </p:cBhvr>
                                          <p:to>
                                            <p:strVal val="visible"/>
                                          </p:to>
                                        </p:set>
                                        <p:animEffect transition="in" filter="fade">
                                          <p:cBhvr>
                                            <p:cTn id="54"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P spid="23" grpId="0" uiExpand="1" build="p"/>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pic>
        <p:nvPicPr>
          <p:cNvPr id="24" name="Content Placeholder 3" descr="A group of people standing in the snow&#10;&#10;Description automatically generated">
            <a:extLst>
              <a:ext uri="{FF2B5EF4-FFF2-40B4-BE49-F238E27FC236}">
                <a16:creationId xmlns:a16="http://schemas.microsoft.com/office/drawing/2014/main" id="{AA628D3F-3395-4F8F-BA38-6E00E279370A}"/>
              </a:ext>
            </a:extLst>
          </p:cNvPr>
          <p:cNvPicPr>
            <a:picLocks noChangeAspect="1"/>
          </p:cNvPicPr>
          <p:nvPr/>
        </p:nvPicPr>
        <p:blipFill>
          <a:blip r:embed="rId2"/>
          <a:stretch>
            <a:fillRect/>
          </a:stretch>
        </p:blipFill>
        <p:spPr>
          <a:xfrm>
            <a:off x="-1" y="0"/>
            <a:ext cx="10226281" cy="6858000"/>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3"/>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7</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472621" y="-1"/>
            <a:ext cx="3320597"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0" y="82795"/>
            <a:ext cx="2881993" cy="135137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582496" y="82794"/>
            <a:ext cx="4466629" cy="696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epävirallinen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0" y="1053995"/>
            <a:ext cx="288199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Mistä voit päätellä, että kyse on epävirallisesta kuvasta?</a:t>
            </a:r>
          </a:p>
        </p:txBody>
      </p:sp>
      <p:sp>
        <p:nvSpPr>
          <p:cNvPr id="19" name="Sisällön paikkamerkki 2">
            <a:extLst>
              <a:ext uri="{FF2B5EF4-FFF2-40B4-BE49-F238E27FC236}">
                <a16:creationId xmlns:a16="http://schemas.microsoft.com/office/drawing/2014/main" id="{3D757089-71E2-4947-9AF1-3779A23E0FA5}"/>
              </a:ext>
            </a:extLst>
          </p:cNvPr>
          <p:cNvSpPr txBox="1">
            <a:spLocks/>
          </p:cNvSpPr>
          <p:nvPr/>
        </p:nvSpPr>
        <p:spPr>
          <a:xfrm>
            <a:off x="-5897" y="2420557"/>
            <a:ext cx="288199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3"/>
            </a:pPr>
            <a:r>
              <a:rPr lang="fi-FI" sz="1800">
                <a:solidFill>
                  <a:schemeClr val="bg1"/>
                </a:solidFill>
                <a:latin typeface="+mn-lt"/>
              </a:rPr>
              <a:t>Miksi sotilaat tekivät tällaisen ”lumiukon”?</a:t>
            </a:r>
          </a:p>
          <a:p>
            <a:pPr marL="342900" indent="-342900">
              <a:lnSpc>
                <a:spcPct val="150000"/>
              </a:lnSpc>
              <a:buFont typeface="+mj-lt"/>
              <a:buAutoNum type="arabicPeriod" startAt="3"/>
            </a:pPr>
            <a:endParaRPr lang="fi-FI" sz="1800">
              <a:solidFill>
                <a:srgbClr val="F4F0EA"/>
              </a:solidFill>
              <a:latin typeface="Arial" panose="020B0604020202020204"/>
            </a:endParaRP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34515" y="3347162"/>
            <a:ext cx="2775301" cy="389156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Ø"/>
            </a:pPr>
            <a:r>
              <a:rPr lang="fi-FI" sz="1800">
                <a:solidFill>
                  <a:schemeClr val="bg1"/>
                </a:solidFill>
                <a:latin typeface="+mn-lt"/>
              </a:rPr>
              <a:t>Jatkosodan asemasotavaihe kesti kaksi ja puoli vuotta. Ehtiikö sinun mielestäsi nuori ihminen tässä ajassa tottua sodassa olemiseen?</a:t>
            </a:r>
          </a:p>
          <a:p>
            <a:pPr marL="342900" indent="-342900">
              <a:lnSpc>
                <a:spcPct val="150000"/>
              </a:lnSpc>
              <a:buFont typeface="Wingdings" panose="05000000000000000000" pitchFamily="2" charset="2"/>
              <a:buChar char="Ø"/>
            </a:pPr>
            <a:endParaRPr lang="fi-FI" sz="180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582496" y="630942"/>
            <a:ext cx="4466629" cy="264935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Viralliset kuvausluvat kielsivät sotilaskohteiden kuvaamisen lisäksi ”teloitukset ja kaatuneet sekä epäsovinnaiset kohteet”. Tämän vuoksi virallisissa kuvissa ei ole seksuaalissävytteisiä kuvia.</a:t>
            </a:r>
          </a:p>
        </p:txBody>
      </p:sp>
      <p:sp>
        <p:nvSpPr>
          <p:cNvPr id="22" name="Sisällön paikkamerkki 2">
            <a:extLst>
              <a:ext uri="{FF2B5EF4-FFF2-40B4-BE49-F238E27FC236}">
                <a16:creationId xmlns:a16="http://schemas.microsoft.com/office/drawing/2014/main" id="{2B88147F-3B4E-4DF0-B51F-A79BFB2F14F5}"/>
              </a:ext>
            </a:extLst>
          </p:cNvPr>
          <p:cNvSpPr txBox="1">
            <a:spLocks/>
          </p:cNvSpPr>
          <p:nvPr/>
        </p:nvSpPr>
        <p:spPr>
          <a:xfrm>
            <a:off x="7582496" y="3205944"/>
            <a:ext cx="4466629" cy="254950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3"/>
            </a:pPr>
            <a:r>
              <a:rPr lang="fi-FI" sz="1800">
                <a:solidFill>
                  <a:srgbClr val="F4F0EA"/>
                </a:solidFill>
                <a:latin typeface="Arial" panose="020B0604020202020204"/>
              </a:rPr>
              <a:t>Sotilaat elivät eturintamalla hyvin miesvaltaisessa yhteisössä. ”Naisen kaipuu” ja ”puhetta puuttuvasta” olivat yleisiä aiheita myös sotilaiden kotiin lähettämissä kirjeissä. </a:t>
            </a:r>
          </a:p>
        </p:txBody>
      </p:sp>
      <p:sp>
        <p:nvSpPr>
          <p:cNvPr id="23" name="Sisällön paikkamerkki 2">
            <a:extLst>
              <a:ext uri="{FF2B5EF4-FFF2-40B4-BE49-F238E27FC236}">
                <a16:creationId xmlns:a16="http://schemas.microsoft.com/office/drawing/2014/main" id="{67938642-8F83-490B-98C8-121519F87F50}"/>
              </a:ext>
            </a:extLst>
          </p:cNvPr>
          <p:cNvSpPr txBox="1">
            <a:spLocks/>
          </p:cNvSpPr>
          <p:nvPr/>
        </p:nvSpPr>
        <p:spPr>
          <a:xfrm>
            <a:off x="7582495" y="5081930"/>
            <a:ext cx="4466629" cy="177607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fi-FI" sz="1800">
              <a:solidFill>
                <a:srgbClr val="F4F0EA"/>
              </a:solidFill>
              <a:latin typeface="Arial" panose="020B0604020202020204"/>
            </a:endParaRPr>
          </a:p>
          <a:p>
            <a:pPr marL="285750" indent="-285750">
              <a:lnSpc>
                <a:spcPct val="150000"/>
              </a:lnSpc>
              <a:buFont typeface="Wingdings" panose="05000000000000000000" pitchFamily="2" charset="2"/>
              <a:buChar char="Ø"/>
            </a:pPr>
            <a:r>
              <a:rPr lang="fi-FI" sz="1800">
                <a:solidFill>
                  <a:srgbClr val="F4F0EA"/>
                </a:solidFill>
                <a:latin typeface="Arial" panose="020B0604020202020204"/>
              </a:rPr>
              <a:t>Mitä kuvassa olevien henkilöiden ilmeet kertovat sinulle?</a:t>
            </a:r>
          </a:p>
        </p:txBody>
      </p:sp>
    </p:spTree>
    <p:extLst>
      <p:ext uri="{BB962C8B-B14F-4D97-AF65-F5344CB8AC3E}">
        <p14:creationId xmlns:p14="http://schemas.microsoft.com/office/powerpoint/2010/main" val="247574911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xEl>
                                                  <p:pRg st="1" end="1"/>
                                                </p:txEl>
                                              </p:spTgt>
                                            </p:tgtEl>
                                            <p:attrNameLst>
                                              <p:attrName>style.visibility</p:attrName>
                                            </p:attrNameLst>
                                          </p:cBhvr>
                                          <p:to>
                                            <p:strVal val="visible"/>
                                          </p:to>
                                        </p:set>
                                        <p:animEffect transition="in" filter="fade">
                                          <p:cBhvr>
                                            <p:cTn id="54"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xEl>
                                                  <p:pRg st="1" end="1"/>
                                                </p:txEl>
                                              </p:spTgt>
                                            </p:tgtEl>
                                            <p:attrNameLst>
                                              <p:attrName>style.visibility</p:attrName>
                                            </p:attrNameLst>
                                          </p:cBhvr>
                                          <p:to>
                                            <p:strVal val="visible"/>
                                          </p:to>
                                        </p:set>
                                        <p:animEffect transition="in" filter="fade">
                                          <p:cBhvr>
                                            <p:cTn id="54"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19" grpId="0" uiExpand="1" build="p"/>
          <p:bldP spid="20" grpId="0" uiExpand="1" build="p"/>
          <p:bldP spid="21" grpId="0" uiExpand="1" build="p"/>
          <p:bldP spid="22" grpId="0" uiExpand="1" build="p"/>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pic>
        <p:nvPicPr>
          <p:cNvPr id="25" name="Kuva 24" descr="Kuva, joka sisältää kohteen sisä, henkilö, vuode, mies&#10;&#10;Kuvaus luotu automaattisesti">
            <a:extLst>
              <a:ext uri="{FF2B5EF4-FFF2-40B4-BE49-F238E27FC236}">
                <a16:creationId xmlns:a16="http://schemas.microsoft.com/office/drawing/2014/main" id="{741074AB-081A-4137-B7BA-7CBC7E9DF8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803" y="0"/>
            <a:ext cx="6793028" cy="6858000"/>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4"/>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8</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472621" y="-1"/>
            <a:ext cx="3320597"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529221" y="-1"/>
            <a:ext cx="512950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45484" y="317204"/>
            <a:ext cx="2881993" cy="135137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721600" y="317204"/>
            <a:ext cx="4466629" cy="69685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0" y="1434165"/>
            <a:ext cx="288199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Ketä kuvassa on?</a:t>
            </a: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34020" y="2925289"/>
            <a:ext cx="2775301" cy="379618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endParaRPr lang="fi-FI" sz="1800">
              <a:solidFill>
                <a:schemeClr val="bg1"/>
              </a:solidFill>
              <a:latin typeface="+mn-lt"/>
            </a:endParaRPr>
          </a:p>
          <a:p>
            <a:pPr marL="342900" indent="-342900">
              <a:lnSpc>
                <a:spcPct val="150000"/>
              </a:lnSpc>
              <a:buFont typeface="Wingdings" panose="05000000000000000000" pitchFamily="2" charset="2"/>
              <a:buChar char="Ø"/>
            </a:pPr>
            <a:r>
              <a:rPr lang="fi-FI" sz="1800">
                <a:solidFill>
                  <a:schemeClr val="bg1"/>
                </a:solidFill>
                <a:latin typeface="+mn-lt"/>
              </a:rPr>
              <a:t>Sotainto oli suurinta jatkosodan alussa. Mitä mieltä sinä olet teini-ikäisten poikien innosta lähteä sotaan?</a:t>
            </a:r>
          </a:p>
          <a:p>
            <a:pPr marL="342900" indent="-342900">
              <a:lnSpc>
                <a:spcPct val="150000"/>
              </a:lnSpc>
              <a:buFont typeface="Wingdings" panose="05000000000000000000" pitchFamily="2" charset="2"/>
              <a:buChar char="Ø"/>
            </a:pPr>
            <a:endParaRPr lang="fi-FI" sz="180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721600" y="865352"/>
            <a:ext cx="4466629" cy="454711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on sotainvalidi ja Punaisen Ristin hoitaja sairaalassa jatkosodan aikana. Sotilaat saattoivat olla hyvin nuoria, joskus jopa 12-vuotiaita poikia. Moni poika pyrki rintamalle joko yksin tai isänsä kanssa. Vuoden 1941 lopulla päätettiin kuitenkin komentaa vuonna 1924 syntyneet ja sitä nuoremmat ikäluokat takaisin kotiin.  </a:t>
            </a:r>
          </a:p>
        </p:txBody>
      </p:sp>
    </p:spTree>
    <p:extLst>
      <p:ext uri="{BB962C8B-B14F-4D97-AF65-F5344CB8AC3E}">
        <p14:creationId xmlns:p14="http://schemas.microsoft.com/office/powerpoint/2010/main" val="159473376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xEl>
                                                  <p:pRg st="1" end="1"/>
                                                </p:txEl>
                                              </p:spTgt>
                                            </p:tgtEl>
                                            <p:attrNameLst>
                                              <p:attrName>style.visibility</p:attrName>
                                            </p:attrNameLst>
                                          </p:cBhvr>
                                          <p:to>
                                            <p:strVal val="visible"/>
                                          </p:to>
                                        </p:set>
                                        <p:animEffect transition="in" filter="fade">
                                          <p:cBhvr>
                                            <p:cTn id="3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xEl>
                                                  <p:pRg st="1" end="1"/>
                                                </p:txEl>
                                              </p:spTgt>
                                            </p:tgtEl>
                                            <p:attrNameLst>
                                              <p:attrName>style.visibility</p:attrName>
                                            </p:attrNameLst>
                                          </p:cBhvr>
                                          <p:to>
                                            <p:strVal val="visible"/>
                                          </p:to>
                                        </p:set>
                                        <p:animEffect transition="in" filter="fade">
                                          <p:cBhvr>
                                            <p:cTn id="3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A1594DB2-38DA-4AB5-BD9F-BB9220FE0CFD}"/>
              </a:ext>
            </a:extLst>
          </p:cNvPr>
          <p:cNvSpPr>
            <a:spLocks noGrp="1"/>
          </p:cNvSpPr>
          <p:nvPr>
            <p:ph type="ftr" sz="quarter" idx="3"/>
          </p:nvPr>
        </p:nvSpPr>
        <p:spPr/>
        <p:txBody>
          <a:bodyPr/>
          <a:lstStyle/>
          <a:p>
            <a:r>
              <a:rPr lang="en-GB"/>
              <a:t>muisti.org</a:t>
            </a:r>
          </a:p>
        </p:txBody>
      </p:sp>
      <p:pic>
        <p:nvPicPr>
          <p:cNvPr id="19" name="Kuva 18" descr="Kuva, joka sisältää kohteen ulko, valokuva, henkilö, vanha&#10;&#10;Kuvaus luotu automaattisesti">
            <a:extLst>
              <a:ext uri="{FF2B5EF4-FFF2-40B4-BE49-F238E27FC236}">
                <a16:creationId xmlns:a16="http://schemas.microsoft.com/office/drawing/2014/main" id="{E4608241-9E32-4F8D-AAC5-FDBF4420C1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54429" y="0"/>
            <a:ext cx="4533900" cy="6858000"/>
          </a:xfrm>
          <a:prstGeom prst="rect">
            <a:avLst/>
          </a:prstGeom>
        </p:spPr>
      </p:pic>
      <p:pic>
        <p:nvPicPr>
          <p:cNvPr id="17" name="Kuva 16">
            <a:extLst>
              <a:ext uri="{FF2B5EF4-FFF2-40B4-BE49-F238E27FC236}">
                <a16:creationId xmlns:a16="http://schemas.microsoft.com/office/drawing/2014/main" id="{B3ED9F0B-260C-4DED-BE5B-84A2DEE11222}"/>
              </a:ext>
            </a:extLst>
          </p:cNvPr>
          <p:cNvPicPr>
            <a:picLocks noChangeAspect="1"/>
          </p:cNvPicPr>
          <p:nvPr/>
        </p:nvPicPr>
        <p:blipFill>
          <a:blip r:embed="rId4"/>
          <a:stretch>
            <a:fillRect/>
          </a:stretch>
        </p:blipFill>
        <p:spPr>
          <a:xfrm>
            <a:off x="11368969" y="0"/>
            <a:ext cx="823031" cy="286537"/>
          </a:xfrm>
          <a:prstGeom prst="rect">
            <a:avLst/>
          </a:prstGeom>
        </p:spPr>
      </p:pic>
      <p:sp>
        <p:nvSpPr>
          <p:cNvPr id="5" name="Päivämäärän paikkamerkki 4">
            <a:extLst>
              <a:ext uri="{FF2B5EF4-FFF2-40B4-BE49-F238E27FC236}">
                <a16:creationId xmlns:a16="http://schemas.microsoft.com/office/drawing/2014/main" id="{8797C845-871F-4C49-91F7-C5B66CB449D1}"/>
              </a:ext>
            </a:extLst>
          </p:cNvPr>
          <p:cNvSpPr>
            <a:spLocks noGrp="1"/>
          </p:cNvSpPr>
          <p:nvPr>
            <p:ph type="dt" sz="half" idx="2"/>
          </p:nvPr>
        </p:nvSpPr>
        <p:spPr/>
        <p:txBody>
          <a:bodyPr/>
          <a:lstStyle/>
          <a:p>
            <a:fld id="{F7F52F9B-0375-4AC5-8426-930FD114CD9C}" type="datetime1">
              <a:rPr lang="en-GB" smtClean="0"/>
              <a:pPr/>
              <a:t>11/08/2022</a:t>
            </a:fld>
            <a:endParaRPr lang="en-GB"/>
          </a:p>
        </p:txBody>
      </p:sp>
      <p:sp>
        <p:nvSpPr>
          <p:cNvPr id="7" name="Dian numeron paikkamerkki 6">
            <a:extLst>
              <a:ext uri="{FF2B5EF4-FFF2-40B4-BE49-F238E27FC236}">
                <a16:creationId xmlns:a16="http://schemas.microsoft.com/office/drawing/2014/main" id="{7C9661FA-45F7-4F24-9B60-8EF919C6F084}"/>
              </a:ext>
            </a:extLst>
          </p:cNvPr>
          <p:cNvSpPr>
            <a:spLocks noGrp="1"/>
          </p:cNvSpPr>
          <p:nvPr>
            <p:ph type="sldNum" sz="quarter" idx="4"/>
          </p:nvPr>
        </p:nvSpPr>
        <p:spPr/>
        <p:txBody>
          <a:bodyPr/>
          <a:lstStyle/>
          <a:p>
            <a:fld id="{4ABDB189-D6FE-4638-B5A6-DBA4E83E6F3C}" type="slidenum">
              <a:rPr lang="en-GB" smtClean="0"/>
              <a:pPr/>
              <a:t>9</a:t>
            </a:fld>
            <a:endParaRPr lang="en-GB"/>
          </a:p>
        </p:txBody>
      </p:sp>
      <p:sp>
        <p:nvSpPr>
          <p:cNvPr id="12" name="Suorakulmio 11">
            <a:extLst>
              <a:ext uri="{FF2B5EF4-FFF2-40B4-BE49-F238E27FC236}">
                <a16:creationId xmlns:a16="http://schemas.microsoft.com/office/drawing/2014/main" id="{D9759D49-AE25-4457-BCB4-E59260EE2296}"/>
              </a:ext>
            </a:extLst>
          </p:cNvPr>
          <p:cNvSpPr/>
          <p:nvPr/>
        </p:nvSpPr>
        <p:spPr>
          <a:xfrm>
            <a:off x="-314958" y="-1"/>
            <a:ext cx="3291313"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CFEBC5-BA52-40B0-832C-EFB35F25F040}"/>
              </a:ext>
            </a:extLst>
          </p:cNvPr>
          <p:cNvSpPr/>
          <p:nvPr/>
        </p:nvSpPr>
        <p:spPr>
          <a:xfrm>
            <a:off x="7438614" y="-2"/>
            <a:ext cx="5093479"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5" name="Sisällön paikkamerkki 2">
            <a:extLst>
              <a:ext uri="{FF2B5EF4-FFF2-40B4-BE49-F238E27FC236}">
                <a16:creationId xmlns:a16="http://schemas.microsoft.com/office/drawing/2014/main" id="{B8B517A3-1C90-461B-9669-B87A8A4C82EF}"/>
              </a:ext>
            </a:extLst>
          </p:cNvPr>
          <p:cNvSpPr txBox="1">
            <a:spLocks/>
          </p:cNvSpPr>
          <p:nvPr/>
        </p:nvSpPr>
        <p:spPr>
          <a:xfrm>
            <a:off x="-45484" y="317204"/>
            <a:ext cx="2881993" cy="111696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fi-FI" sz="1800">
                <a:solidFill>
                  <a:srgbClr val="F4F0EA"/>
                </a:solidFill>
                <a:latin typeface="Arial" panose="020B0604020202020204"/>
              </a:rPr>
              <a:t>Onko kuva virallinen vai epävirallinen kuva?</a:t>
            </a:r>
          </a:p>
        </p:txBody>
      </p:sp>
      <p:sp>
        <p:nvSpPr>
          <p:cNvPr id="16" name="Sisällön paikkamerkki 2">
            <a:extLst>
              <a:ext uri="{FF2B5EF4-FFF2-40B4-BE49-F238E27FC236}">
                <a16:creationId xmlns:a16="http://schemas.microsoft.com/office/drawing/2014/main" id="{95F4D32E-595A-4FD4-8E9C-D22A22B3E4AA}"/>
              </a:ext>
            </a:extLst>
          </p:cNvPr>
          <p:cNvSpPr txBox="1">
            <a:spLocks/>
          </p:cNvSpPr>
          <p:nvPr/>
        </p:nvSpPr>
        <p:spPr>
          <a:xfrm>
            <a:off x="7721600" y="317204"/>
            <a:ext cx="4466629" cy="54814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i-FI" sz="1800">
                <a:solidFill>
                  <a:srgbClr val="F4F0EA"/>
                </a:solidFill>
                <a:latin typeface="Arial" panose="020B0604020202020204"/>
              </a:rPr>
              <a:t>Kyseessä on epävirallinen kuva.</a:t>
            </a:r>
          </a:p>
        </p:txBody>
      </p:sp>
      <p:sp>
        <p:nvSpPr>
          <p:cNvPr id="18" name="Sisällön paikkamerkki 2">
            <a:extLst>
              <a:ext uri="{FF2B5EF4-FFF2-40B4-BE49-F238E27FC236}">
                <a16:creationId xmlns:a16="http://schemas.microsoft.com/office/drawing/2014/main" id="{3A979944-99B7-4CED-8725-75FE0A11D0A7}"/>
              </a:ext>
            </a:extLst>
          </p:cNvPr>
          <p:cNvSpPr txBox="1">
            <a:spLocks/>
          </p:cNvSpPr>
          <p:nvPr/>
        </p:nvSpPr>
        <p:spPr>
          <a:xfrm>
            <a:off x="0" y="1434165"/>
            <a:ext cx="2881993" cy="114162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mj-lt"/>
              <a:buAutoNum type="arabicPeriod" startAt="2"/>
            </a:pPr>
            <a:r>
              <a:rPr lang="fi-FI" sz="1800">
                <a:solidFill>
                  <a:srgbClr val="F4F0EA"/>
                </a:solidFill>
                <a:latin typeface="Arial" panose="020B0604020202020204"/>
              </a:rPr>
              <a:t>Ketä kuvassa on?</a:t>
            </a:r>
          </a:p>
        </p:txBody>
      </p:sp>
      <p:sp>
        <p:nvSpPr>
          <p:cNvPr id="20" name="Sisällön paikkamerkki 2">
            <a:extLst>
              <a:ext uri="{FF2B5EF4-FFF2-40B4-BE49-F238E27FC236}">
                <a16:creationId xmlns:a16="http://schemas.microsoft.com/office/drawing/2014/main" id="{07E5661F-1BC6-4480-A63C-EDE88CF08AE2}"/>
              </a:ext>
            </a:extLst>
          </p:cNvPr>
          <p:cNvSpPr txBox="1">
            <a:spLocks/>
          </p:cNvSpPr>
          <p:nvPr/>
        </p:nvSpPr>
        <p:spPr>
          <a:xfrm>
            <a:off x="-56951" y="1616280"/>
            <a:ext cx="2775301" cy="54940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endParaRPr lang="fi-FI" sz="1800">
              <a:solidFill>
                <a:schemeClr val="bg1"/>
              </a:solidFill>
              <a:latin typeface="+mn-lt"/>
            </a:endParaRPr>
          </a:p>
          <a:p>
            <a:pPr marL="0" indent="0">
              <a:lnSpc>
                <a:spcPct val="150000"/>
              </a:lnSpc>
              <a:buNone/>
            </a:pPr>
            <a:endParaRPr lang="fi-FI" sz="1800">
              <a:solidFill>
                <a:schemeClr val="bg1"/>
              </a:solidFill>
              <a:latin typeface="+mn-lt"/>
            </a:endParaRPr>
          </a:p>
          <a:p>
            <a:pPr marL="342900" indent="-342900">
              <a:lnSpc>
                <a:spcPct val="150000"/>
              </a:lnSpc>
              <a:buFont typeface="Wingdings" panose="05000000000000000000" pitchFamily="2" charset="2"/>
              <a:buChar char="Ø"/>
            </a:pPr>
            <a:endParaRPr lang="fi-FI" sz="1800">
              <a:solidFill>
                <a:schemeClr val="bg1"/>
              </a:solidFill>
              <a:latin typeface="+mn-lt"/>
            </a:endParaRPr>
          </a:p>
        </p:txBody>
      </p:sp>
      <p:sp>
        <p:nvSpPr>
          <p:cNvPr id="21" name="Sisällön paikkamerkki 2">
            <a:extLst>
              <a:ext uri="{FF2B5EF4-FFF2-40B4-BE49-F238E27FC236}">
                <a16:creationId xmlns:a16="http://schemas.microsoft.com/office/drawing/2014/main" id="{F5625B93-C928-450E-AA76-7D7CDD0609C0}"/>
              </a:ext>
            </a:extLst>
          </p:cNvPr>
          <p:cNvSpPr txBox="1">
            <a:spLocks/>
          </p:cNvSpPr>
          <p:nvPr/>
        </p:nvSpPr>
        <p:spPr>
          <a:xfrm>
            <a:off x="7717230" y="923967"/>
            <a:ext cx="4466629" cy="549099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a:buChar char="•"/>
              <a:defRPr sz="2800" kern="1200" spc="0">
                <a:solidFill>
                  <a:schemeClr val="tx2"/>
                </a:solidFill>
                <a:latin typeface="TT Norms Regular" panose="02000503030000020003" pitchFamily="50" charset="0"/>
                <a:ea typeface="+mn-ea"/>
                <a:cs typeface="+mn-cs"/>
              </a:defRPr>
            </a:lvl1pPr>
            <a:lvl2pPr marL="685800" indent="-228600" algn="l" defTabSz="914400" rtl="0" eaLnBrk="1" latinLnBrk="0" hangingPunct="1">
              <a:lnSpc>
                <a:spcPct val="110000"/>
              </a:lnSpc>
              <a:spcBef>
                <a:spcPts val="500"/>
              </a:spcBef>
              <a:buFont typeface="Arial"/>
              <a:buChar char="•"/>
              <a:defRPr sz="2400" kern="1200" spc="0">
                <a:solidFill>
                  <a:schemeClr val="tx2"/>
                </a:solidFill>
                <a:latin typeface="TT Norms Regular" panose="02000503030000020003" pitchFamily="50" charset="0"/>
                <a:ea typeface="+mn-ea"/>
                <a:cs typeface="+mn-cs"/>
              </a:defRPr>
            </a:lvl2pPr>
            <a:lvl3pPr marL="1143000" indent="-228600" algn="l" defTabSz="914400" rtl="0" eaLnBrk="1" latinLnBrk="0" hangingPunct="1">
              <a:lnSpc>
                <a:spcPct val="110000"/>
              </a:lnSpc>
              <a:spcBef>
                <a:spcPts val="500"/>
              </a:spcBef>
              <a:buFont typeface="Arial"/>
              <a:buChar char="•"/>
              <a:defRPr sz="2000" kern="1200" spc="0">
                <a:solidFill>
                  <a:schemeClr val="tx2"/>
                </a:solidFill>
                <a:latin typeface="TT Norms Regular" panose="02000503030000020003" pitchFamily="50" charset="0"/>
                <a:ea typeface="+mn-ea"/>
                <a:cs typeface="+mn-cs"/>
              </a:defRPr>
            </a:lvl3pPr>
            <a:lvl4pPr marL="16002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4pPr>
            <a:lvl5pPr marL="2057400" indent="-228600" algn="l" defTabSz="914400" rtl="0" eaLnBrk="1" latinLnBrk="0" hangingPunct="1">
              <a:lnSpc>
                <a:spcPct val="110000"/>
              </a:lnSpc>
              <a:spcBef>
                <a:spcPts val="500"/>
              </a:spcBef>
              <a:buFont typeface="Arial"/>
              <a:buChar char="•"/>
              <a:defRPr sz="1800" kern="1200" spc="0">
                <a:solidFill>
                  <a:schemeClr val="tx2"/>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Font typeface="+mj-lt"/>
              <a:buAutoNum type="arabicPeriod" startAt="2"/>
            </a:pPr>
            <a:r>
              <a:rPr lang="fi-FI" sz="1800">
                <a:solidFill>
                  <a:srgbClr val="F4F0EA"/>
                </a:solidFill>
                <a:latin typeface="Arial" panose="020B0604020202020204"/>
              </a:rPr>
              <a:t>Kuvassa on vangittu neuvostoliittolainen naissotilas ja suomalainen sotilas. Puna-armeijassa oli toisen maailmansodan aikana n. miljoona naista, joista pienempi osa toimi taistelutehtävissä. Natsi-Saksa leimasi nämä naissotilaat fanaatikoiksi, jotka tuli ampua vangitsemisen sijasta. Kuvassa on yksi n. 200 Suomen rintamalla vangiksi jääneestä Neuvostoliiton naissotilaasta. </a:t>
            </a:r>
          </a:p>
        </p:txBody>
      </p:sp>
      <p:sp>
        <p:nvSpPr>
          <p:cNvPr id="2" name="Tekstiruutu 1">
            <a:extLst>
              <a:ext uri="{FF2B5EF4-FFF2-40B4-BE49-F238E27FC236}">
                <a16:creationId xmlns:a16="http://schemas.microsoft.com/office/drawing/2014/main" id="{B3C06845-2FAB-484A-9321-BA4823A82600}"/>
              </a:ext>
            </a:extLst>
          </p:cNvPr>
          <p:cNvSpPr txBox="1"/>
          <p:nvPr/>
        </p:nvSpPr>
        <p:spPr>
          <a:xfrm>
            <a:off x="-31893" y="2081827"/>
            <a:ext cx="2725184" cy="461151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i-FI">
                <a:solidFill>
                  <a:schemeClr val="bg1"/>
                </a:solidFill>
              </a:rPr>
              <a:t>Arvioi kuinka monta elokuvaa olet nähnyt toisesta maailmansodasta. Pohdi kuinka moni elokuva on käsitellyt sotaa Neuvostoliiton näkökulmasta? Entä kuinka monessa elokuvassa nainen on ollut päähenkilö?</a:t>
            </a:r>
          </a:p>
        </p:txBody>
      </p:sp>
    </p:spTree>
    <p:extLst>
      <p:ext uri="{BB962C8B-B14F-4D97-AF65-F5344CB8AC3E}">
        <p14:creationId xmlns:p14="http://schemas.microsoft.com/office/powerpoint/2010/main" val="357346395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uiExpand="1" build="p"/>
          <p:bldP spid="16" grpId="0" uiExpand="1" build="p"/>
          <p:bldP spid="18" grpId="0" uiExpand="1" build="p"/>
          <p:bldP spid="21" grpId="0" uiExpand="1" build="p"/>
        </p:bldLst>
      </p:timing>
    </mc:Fallback>
  </mc:AlternateContent>
</p:sld>
</file>

<file path=ppt/theme/theme1.xml><?xml version="1.0" encoding="utf-8"?>
<a:theme xmlns:a="http://schemas.openxmlformats.org/drawingml/2006/main" name="Office-teema">
  <a:themeElements>
    <a:clrScheme name="Muisti värit">
      <a:dk1>
        <a:srgbClr val="26201E"/>
      </a:dk1>
      <a:lt1>
        <a:srgbClr val="F4F0EA"/>
      </a:lt1>
      <a:dk2>
        <a:srgbClr val="C24A4A"/>
      </a:dk2>
      <a:lt2>
        <a:srgbClr val="8AC0CB"/>
      </a:lt2>
      <a:accent1>
        <a:srgbClr val="2D2D46"/>
      </a:accent1>
      <a:accent2>
        <a:srgbClr val="AF415F"/>
      </a:accent2>
      <a:accent3>
        <a:srgbClr val="E69054"/>
      </a:accent3>
      <a:accent4>
        <a:srgbClr val="EACE38"/>
      </a:accent4>
      <a:accent5>
        <a:srgbClr val="70A865"/>
      </a:accent5>
      <a:accent6>
        <a:srgbClr val="BECB7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498681-8a9c-49f7-9356-07f3c661a42e">
      <Terms xmlns="http://schemas.microsoft.com/office/infopath/2007/PartnerControls"/>
    </lcf76f155ced4ddcb4097134ff3c332f>
    <TaxCatchAll xmlns="7c20e087-3bf5-4f13-871e-a3b57b3923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EEBA22FF624EBB458E7B35B8BC365F50" ma:contentTypeVersion="15" ma:contentTypeDescription="Luo uusi asiakirja." ma:contentTypeScope="" ma:versionID="25b9880006bcd2674cd9a511ba2024f9">
  <xsd:schema xmlns:xsd="http://www.w3.org/2001/XMLSchema" xmlns:xs="http://www.w3.org/2001/XMLSchema" xmlns:p="http://schemas.microsoft.com/office/2006/metadata/properties" xmlns:ns2="18498681-8a9c-49f7-9356-07f3c661a42e" xmlns:ns3="7c20e087-3bf5-4f13-871e-a3b57b3923d5" targetNamespace="http://schemas.microsoft.com/office/2006/metadata/properties" ma:root="true" ma:fieldsID="41f5a4f8c91a602541b42ee9d22cac6e" ns2:_="" ns3:_="">
    <xsd:import namespace="18498681-8a9c-49f7-9356-07f3c661a42e"/>
    <xsd:import namespace="7c20e087-3bf5-4f13-871e-a3b57b3923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98681-8a9c-49f7-9356-07f3c661a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cdc45b2-2440-43ec-b96a-9d5daf8f76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20e087-3bf5-4f13-871e-a3b57b3923d5"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9fce8f51-de8e-4f84-9b7a-98f5509b8ed8}" ma:internalName="TaxCatchAll" ma:showField="CatchAllData" ma:web="7c20e087-3bf5-4f13-871e-a3b57b3923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2EDAFC-6E76-4C13-A3E6-13E2B7745C50}">
  <ds:schemaRefs>
    <ds:schemaRef ds:uri="http://schemas.microsoft.com/office/2006/metadata/properties"/>
    <ds:schemaRef ds:uri="http://schemas.microsoft.com/office/infopath/2007/PartnerControls"/>
    <ds:schemaRef ds:uri="18498681-8a9c-49f7-9356-07f3c661a42e"/>
    <ds:schemaRef ds:uri="7c20e087-3bf5-4f13-871e-a3b57b3923d5"/>
  </ds:schemaRefs>
</ds:datastoreItem>
</file>

<file path=customXml/itemProps2.xml><?xml version="1.0" encoding="utf-8"?>
<ds:datastoreItem xmlns:ds="http://schemas.openxmlformats.org/officeDocument/2006/customXml" ds:itemID="{FA87E3DE-0D83-495E-A89C-0CC63C71070E}">
  <ds:schemaRefs>
    <ds:schemaRef ds:uri="http://schemas.microsoft.com/sharepoint/v3/contenttype/forms"/>
  </ds:schemaRefs>
</ds:datastoreItem>
</file>

<file path=customXml/itemProps3.xml><?xml version="1.0" encoding="utf-8"?>
<ds:datastoreItem xmlns:ds="http://schemas.openxmlformats.org/officeDocument/2006/customXml" ds:itemID="{77467A66-76A6-42F9-A551-93BA7F932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98681-8a9c-49f7-9356-07f3c661a42e"/>
    <ds:schemaRef ds:uri="7c20e087-3bf5-4f13-871e-a3b57b3923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TotalTime>
  <Words>2956</Words>
  <Application>Microsoft Office PowerPoint</Application>
  <PresentationFormat>Laajakuva</PresentationFormat>
  <Paragraphs>341</Paragraphs>
  <Slides>36</Slides>
  <Notes>15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36</vt:i4>
      </vt:variant>
    </vt:vector>
  </HeadingPairs>
  <TitlesOfParts>
    <vt:vector size="41" baseType="lpstr">
      <vt:lpstr>Arial</vt:lpstr>
      <vt:lpstr>Calibri</vt:lpstr>
      <vt:lpstr>TT Norms Pro</vt:lpstr>
      <vt:lpstr>Wingdings</vt:lpstr>
      <vt:lpstr>Office-teema</vt:lpstr>
      <vt:lpstr>Ikkunoita sotaan</vt:lpstr>
      <vt:lpstr>PowerPoint-esitys</vt:lpstr>
      <vt:lpstr>Opettajalle</vt:lpstr>
      <vt:lpstr>Virallisia ja epävirallisia kuvia</vt:lpstr>
      <vt:lpstr>Naisia ja miehiä</vt:lpstr>
      <vt:lpstr>PowerPoint-esitys</vt:lpstr>
      <vt:lpstr>PowerPoint-esitys</vt:lpstr>
      <vt:lpstr>PowerPoint-esitys</vt:lpstr>
      <vt:lpstr>PowerPoint-esitys</vt:lpstr>
      <vt:lpstr>PowerPoint-esitys</vt:lpstr>
      <vt:lpstr>Naisia ja miehiä viimeisiä kysymyksiä  </vt:lpstr>
      <vt:lpstr>Lapsia ja eläimiä</vt:lpstr>
      <vt:lpstr>PowerPoint-esitys</vt:lpstr>
      <vt:lpstr>PowerPoint-esitys</vt:lpstr>
      <vt:lpstr>PowerPoint-esitys</vt:lpstr>
      <vt:lpstr>PowerPoint-esitys</vt:lpstr>
      <vt:lpstr>Lapsia ja eläimiä viimeisiä kysymyksiä</vt:lpstr>
      <vt:lpstr>Rajan yli ja takaisin</vt:lpstr>
      <vt:lpstr>PowerPoint-esitys</vt:lpstr>
      <vt:lpstr>PowerPoint-esitys</vt:lpstr>
      <vt:lpstr>PowerPoint-esitys</vt:lpstr>
      <vt:lpstr>PowerPoint-esitys</vt:lpstr>
      <vt:lpstr>PowerPoint-esitys</vt:lpstr>
      <vt:lpstr>PowerPoint-esitys</vt:lpstr>
      <vt:lpstr>PowerPoint-esitys</vt:lpstr>
      <vt:lpstr>Rajan yli ja takaisin viimeisiä kysymyksiä</vt:lpstr>
      <vt:lpstr>Eläviä ja kuolleita</vt:lpstr>
      <vt:lpstr>PowerPoint-esitys</vt:lpstr>
      <vt:lpstr>PowerPoint-esitys</vt:lpstr>
      <vt:lpstr>PowerPoint-esitys</vt:lpstr>
      <vt:lpstr>PowerPoint-esitys</vt:lpstr>
      <vt:lpstr>PowerPoint-esitys</vt:lpstr>
      <vt:lpstr>PowerPoint-esitys</vt:lpstr>
      <vt:lpstr>Eläviä ja kuolleita viimeisiä kysymyksiä</vt:lpstr>
      <vt:lpstr>Lisälukemista</vt:lpstr>
      <vt:lpstr>Koululais- ja opiskelijaryhmät  Tiedustelut info@muisti.org +358 50 475 3975  Sodan ja rauhan keskus Muisti Ristimäenkatu 4 50100 Mikkeli  https://muisti.org/kouluille/ https://muisti.org/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lastModifiedBy>Olli-Pekka Leskinen</cp:lastModifiedBy>
  <cp:revision>2</cp:revision>
  <dcterms:created xsi:type="dcterms:W3CDTF">2019-10-29T07:51:52Z</dcterms:created>
  <dcterms:modified xsi:type="dcterms:W3CDTF">2022-08-11T12:42:54Z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0x010100EEBA22FF624EBB458E7B35B8BC365F50</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MediaServiceImageTags">
    <vt:lpwstr/>
  </property>
</Properties>
</file>